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7" r:id="rId2"/>
    <p:sldId id="408" r:id="rId3"/>
    <p:sldId id="432" r:id="rId4"/>
    <p:sldId id="433" r:id="rId5"/>
    <p:sldId id="436" r:id="rId6"/>
    <p:sldId id="396" r:id="rId7"/>
    <p:sldId id="404" r:id="rId8"/>
    <p:sldId id="435" r:id="rId9"/>
    <p:sldId id="423" r:id="rId10"/>
    <p:sldId id="424" r:id="rId11"/>
    <p:sldId id="425" r:id="rId12"/>
    <p:sldId id="426" r:id="rId13"/>
    <p:sldId id="427" r:id="rId14"/>
    <p:sldId id="428" r:id="rId15"/>
    <p:sldId id="429" r:id="rId16"/>
    <p:sldId id="421" r:id="rId17"/>
    <p:sldId id="422" r:id="rId18"/>
    <p:sldId id="431" r:id="rId19"/>
    <p:sldId id="430" r:id="rId20"/>
    <p:sldId id="437" r:id="rId21"/>
    <p:sldId id="41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3114" autoAdjust="0"/>
    <p:restoredTop sz="86475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07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D370B3-A540-47E8-A2DA-BABB79583821}" type="datetimeFigureOut">
              <a:rPr lang="ru-RU"/>
              <a:pPr>
                <a:defRPr/>
              </a:pPr>
              <a:t>28.06.2016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B50BB8-5B1E-4920-9F37-ADCDD9774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991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22CA83A-F31F-4DA4-9C36-6EE4425F94DA}" type="datetimeFigureOut">
              <a:rPr lang="ru-RU"/>
              <a:pPr>
                <a:defRPr/>
              </a:pPr>
              <a:t>28.06.2016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6EA60F-ABCF-476A-9460-4EBE713789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3561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818FC-7067-4D49-9D1B-C975FD356079}" type="datetime1">
              <a:rPr lang="ru-RU"/>
              <a:pPr>
                <a:defRPr/>
              </a:pPr>
              <a:t>28.06.2016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664BA-625C-4E81-932E-25412DF3F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21511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6D23C-2558-421B-82C0-5DBD7396C826}" type="datetime1">
              <a:rPr lang="ru-RU"/>
              <a:pPr>
                <a:defRPr/>
              </a:pPr>
              <a:t>28.06.2016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E3F67-40FB-4B8C-907D-3C4191991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00335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476FC-6117-4385-A771-12172356B479}" type="datetime1">
              <a:rPr lang="ru-RU"/>
              <a:pPr>
                <a:defRPr/>
              </a:pPr>
              <a:t>28.06.2016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814F2-7DC7-4AC6-A2BA-BB03F65B2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75375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06AAC-998A-4841-9731-87AC1BEFE4A0}" type="datetime1">
              <a:rPr lang="ru-RU"/>
              <a:pPr>
                <a:defRPr/>
              </a:pPr>
              <a:t>28.06.2016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4202-6FB0-4E04-AD04-F2F2D70A4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93311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DBDF4-3D17-4CC4-9682-32F0DECCEF7B}" type="datetime1">
              <a:rPr lang="ru-RU"/>
              <a:pPr>
                <a:defRPr/>
              </a:pPr>
              <a:t>28.06.2016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548A9-939D-442C-981E-2466BBCF85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32557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A1B5A-79D0-4475-A85B-FDEDCD1AAC28}" type="datetime1">
              <a:rPr lang="ru-RU"/>
              <a:pPr>
                <a:defRPr/>
              </a:pPr>
              <a:t>28.06.2016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4F74B-8DA8-4AE9-A61F-8ADD1036D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47791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50ED1-0658-426C-8F8F-F22BC5BB2B58}" type="datetime1">
              <a:rPr lang="ru-RU"/>
              <a:pPr>
                <a:defRPr/>
              </a:pPr>
              <a:t>28.06.2016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6BE94-EA60-4A9A-81AF-0E6154CD1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71180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D8441-0B7D-4B7E-AE00-A52909D76242}" type="datetime1">
              <a:rPr lang="ru-RU"/>
              <a:pPr>
                <a:defRPr/>
              </a:pPr>
              <a:t>28.06.2016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395F7-1CB0-4CD1-912A-4EEE11587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43999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EF1A4-EEBD-4049-A4CA-ADBA7AEFD198}" type="datetime1">
              <a:rPr lang="ru-RU"/>
              <a:pPr>
                <a:defRPr/>
              </a:pPr>
              <a:t>28.06.2016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CB9B4-C85C-43EA-9F2B-E4DC92866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42947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CD731-EE79-43BF-AB41-50C2A2B7A77A}" type="datetime1">
              <a:rPr lang="ru-RU"/>
              <a:pPr>
                <a:defRPr/>
              </a:pPr>
              <a:t>28.06.2016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13336-667A-45F3-A9C1-E67735EDD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77005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0786E-9BF5-4E7A-AD71-92BFA01D0805}" type="datetime1">
              <a:rPr lang="ru-RU"/>
              <a:pPr>
                <a:defRPr/>
              </a:pPr>
              <a:t>28.06.2016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80FC5-6E47-4DFA-B86C-F9FAA56C2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1646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3A89A-27C6-47F7-841F-59D9A650A8D5}" type="datetime1">
              <a:rPr lang="ru-RU"/>
              <a:pPr>
                <a:defRPr/>
              </a:pPr>
              <a:t>28.06.2016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AA8FA-E8EB-4C12-833E-8DE47CBE0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88224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DCAC23-132B-49D3-8CCA-CEB4C9B71849}" type="datetime1">
              <a:rPr lang="ru-RU"/>
              <a:pPr>
                <a:defRPr/>
              </a:pPr>
              <a:t>28.06.2016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3DC379-5854-4576-A432-63EB1325A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 spd="med">
    <p:fad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lgatech.net/sciences/postgraduate-study/" TargetMode="External"/><Relationship Id="rId2" Type="http://schemas.openxmlformats.org/officeDocument/2006/relationships/hyperlink" Target="mailto:FilenkoYA@volgatech.ne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sp@volgatech.net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8424936" cy="230425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ОБУЧЕНИЕ В АСПИРАНТУРЕ ПГТУ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296685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95328" y="3645024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+mn-lt"/>
                <a:cs typeface="Arial" pitchFamily="34" charset="0"/>
              </a:rPr>
              <a:t>Филенко Ю.А., </a:t>
            </a:r>
            <a:r>
              <a:rPr lang="ru-RU" sz="2400" b="1" dirty="0" err="1" smtClean="0">
                <a:latin typeface="+mn-lt"/>
                <a:cs typeface="Arial" pitchFamily="34" charset="0"/>
              </a:rPr>
              <a:t>к.э.н</a:t>
            </a:r>
            <a:r>
              <a:rPr lang="ru-RU" sz="2400" b="1" dirty="0" smtClean="0">
                <a:latin typeface="+mn-lt"/>
                <a:cs typeface="Arial" pitchFamily="34" charset="0"/>
              </a:rPr>
              <a:t>., </a:t>
            </a:r>
          </a:p>
          <a:p>
            <a:pPr algn="ctr"/>
            <a:r>
              <a:rPr lang="ru-RU" sz="2400" b="1" dirty="0" smtClean="0">
                <a:latin typeface="+mn-lt"/>
                <a:cs typeface="Arial" pitchFamily="34" charset="0"/>
              </a:rPr>
              <a:t>начальник сектора подготовки научных кадров УНИД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9672" y="6093296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ПГТУ, 2016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1578613"/>
          <a:ext cx="8280920" cy="4531317"/>
        </p:xfrm>
        <a:graphic>
          <a:graphicData uri="http://schemas.openxmlformats.org/drawingml/2006/table">
            <a:tbl>
              <a:tblPr/>
              <a:tblGrid>
                <a:gridCol w="2083882"/>
                <a:gridCol w="3028686"/>
                <a:gridCol w="1080120"/>
                <a:gridCol w="2088232"/>
              </a:tblGrid>
              <a:tr h="214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Направление подготовки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Направленность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Calibri"/>
                          <a:cs typeface="Times New Roman"/>
                        </a:rPr>
                        <a:t>Кафедра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Calibri"/>
                          <a:cs typeface="Times New Roman"/>
                        </a:rPr>
                        <a:t>Научный руководитель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97">
                <a:tc rowSpan="1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09.06.01</a:t>
                      </a: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 Информатика и вычислительная техника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Элементы и устройства вычислительной техники и систем управления 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Times New Roman"/>
                        </a:rPr>
                        <a:t>КиПР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Times New Roman"/>
                        </a:rPr>
                        <a:t>Попов И.И., д.ф.-м.н., проф.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ПиПЭВС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Петухов И.В., д.т.н., доц.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Стешина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 Л.А., к.т.н., доц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Управление в социальных и экономических системах 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Times New Roman"/>
                        </a:rPr>
                        <a:t>ПМиИТ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Times New Roman"/>
                        </a:rPr>
                        <a:t>Наводнов В.Г., д.т.н., проф.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ИСЭ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Times New Roman"/>
                        </a:rPr>
                        <a:t>Абдулаев В.И., к.т.н., доц.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Математическое и программное обеспечение вычислительных машин, комплексов и компьютерных сетей 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ИВС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Сидоркина И.Г., д.т.н., проф.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Мясников В.И., к.т.н., доц.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Морозов 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М.Н., к.т.н., доц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7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ПМиИТ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Наводнов В.Г., д.т.н., проф.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Нехаев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 И.Н., к.т.н., доц.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Системы автоматизации проектирования 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ИВС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Сидоркина И.Г., д.т.н., проф.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7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Вычислительные машины, комплексы и компьютерные сети 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ИВС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Сидоркина И.Г., д.т.н., проф.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Мясников В.И., к.т.н., доц.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2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Математическое моделирование, численные методы и комплексы программ</a:t>
                      </a:r>
                      <a:endParaRPr lang="ru-RU" sz="12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ИБ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Леухин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 А.Н., 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д.ф.-м.н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2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ПМиИТ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Иванов В.В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., д.т.н., проф.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2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ИВС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Сидоркина И.Г., д.т.н., проф.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2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Times New Roman"/>
                        </a:rPr>
                        <a:t>Информатики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Кревецкий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 А.В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.,  к.т.н., доц.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2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Теоретические основы информатики 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Информатики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Горохов А.В., д.т.н., проф.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97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10.06.01 Информационная безопасность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Методы и системы защиты информации, информационная безопасность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ИБ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Леухин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 А.Н., 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д.ф.-м.н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ИВС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Сидоркина И.Г., д.т.н., проф.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1052736"/>
            <a:ext cx="914400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ea typeface="Times New Roman"/>
                <a:cs typeface="Arial" pitchFamily="34" charset="0"/>
              </a:rPr>
              <a:t>Научное руководство аспирантами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1484784"/>
          <a:ext cx="8136904" cy="4650510"/>
        </p:xfrm>
        <a:graphic>
          <a:graphicData uri="http://schemas.openxmlformats.org/drawingml/2006/table">
            <a:tbl>
              <a:tblPr/>
              <a:tblGrid>
                <a:gridCol w="2047640"/>
                <a:gridCol w="2992920"/>
                <a:gridCol w="1075532"/>
                <a:gridCol w="2020812"/>
              </a:tblGrid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Направление подготовки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Calibri"/>
                          <a:cs typeface="Times New Roman"/>
                        </a:rPr>
                        <a:t>Направленность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Calibri"/>
                          <a:cs typeface="Times New Roman"/>
                        </a:rPr>
                        <a:t>Кафедра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Calibri"/>
                          <a:cs typeface="Times New Roman"/>
                        </a:rPr>
                        <a:t>Научный руководитель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973">
                <a:tc row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11.06.01 Электроника, радиотехника и системы связи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Радиотехника, в т.ч. системы и устройства телевидения 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Times New Roman"/>
                        </a:rPr>
                        <a:t>РТиС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Times New Roman"/>
                        </a:rPr>
                        <a:t>Дедов А.Н., к.т.н., доц.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Times New Roman"/>
                        </a:rPr>
                        <a:t>ВМ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Times New Roman"/>
                        </a:rPr>
                        <a:t>Иванов В.А., д.ф.-м.н., проф.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9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Times New Roman"/>
                        </a:rPr>
                        <a:t>Информатики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Кревецкий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 А.В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., к.т.н., доц.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9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Times New Roman"/>
                        </a:rPr>
                        <a:t>ИБ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Times New Roman"/>
                        </a:rPr>
                        <a:t>Леухин А.Н., д.ф.-м.н.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9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КиПР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Попов И.И., </a:t>
                      </a: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д.ф.-м.н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., проф.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Леухин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В.Н., к.т.н., доц.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Сушенцов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Н.И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., к.т.н., доц.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8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РТиМБС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Роженцов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 А.А., д.т.н., проф.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Фурман Я.А., д.т.н., проф.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Хафизов Р.Г., д.т.н., проф.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Рябов 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И.В., д.т.н., проф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9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Системы, сети и устройства телекоммуникаций 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РТиС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Рябова Н.В., </a:t>
                      </a: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д.ф.-м.н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., проф.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Дедов 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А.Н., к.т.н., доц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ВМ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Иванов В.А., 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д.ф.-м.н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., проф.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Иванов Д.В., 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д.ф.-м.н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., проф.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Твердотельная электроника, радиоэлектронные компоненты, микро- и наноэлектроника, приборы на квантовых эффектах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КиПР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Попов И.И., 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д.ф.-м.н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., проф.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91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12.06.01 </a:t>
                      </a:r>
                      <a:r>
                        <a:rPr lang="ru-RU" sz="1200" b="1" dirty="0" err="1">
                          <a:latin typeface="+mn-lt"/>
                          <a:ea typeface="Times New Roman"/>
                          <a:cs typeface="Times New Roman"/>
                        </a:rPr>
                        <a:t>Фотоника</a:t>
                      </a: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, приборостроение, оптические и биотехнические системы и технологии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Приборы, системы и изделия медицинского назначения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РТиМБС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Фурман Я.А., д.т.н., проф.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Хафизов 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Р.Г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., д.т.н., проф.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Митракова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Н.Н., 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д.мед.н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3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Технология приборостроения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КиПР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Попов И.И., 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д.ф.-м.н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., проф.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1052736"/>
            <a:ext cx="914400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ea typeface="Times New Roman"/>
                <a:cs typeface="Arial" pitchFamily="34" charset="0"/>
              </a:rPr>
              <a:t>Научное руководство аспирантами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1700808"/>
          <a:ext cx="8064896" cy="3867979"/>
        </p:xfrm>
        <a:graphic>
          <a:graphicData uri="http://schemas.openxmlformats.org/drawingml/2006/table">
            <a:tbl>
              <a:tblPr/>
              <a:tblGrid>
                <a:gridCol w="2029520"/>
                <a:gridCol w="2795016"/>
                <a:gridCol w="1008112"/>
                <a:gridCol w="2232248"/>
              </a:tblGrid>
              <a:tr h="2763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Направление подготовки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Направленность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Кафедра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Научный руководитель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3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22.06.01 Технологии материалов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Материаловедение (машиностроение)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МиМ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Алибеков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 С.Я., д.т.н., доц.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Довыденков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 В.А., д.т.н., проф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30.06.01 Фундаментальная медицина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Восстановительная медицина, спортивная медицина, лечебная физкультура, курортология и физиотерапия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РТиМБС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Митракова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 Н.Н., 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д.мед.н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Дубровин В.Н., 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д.мед.н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Севастьянов В.В., 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д.мед.н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658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35.06.02 Лесное хозяйство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Лесные культуры, селекция, семеноводство 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ЭПиП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Корепанов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 Д.А., 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д.с.-х.н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., проф.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6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Times New Roman"/>
                        </a:rPr>
                        <a:t>ЛВиЛУ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Денисов С.А., 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д.с.-х.н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., проф.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79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ЛКСиБТ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Романов Е.М., </a:t>
                      </a: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д.с.-х.н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., проф.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Карасева 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М.А., 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д.с.-х.н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., проф.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Канарский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 А.В., д.т.н., проф.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Мухортов Д.И., 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д.с.-х.н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., доц.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Нуреева Т.В., 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к.с.-х.н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., доц.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Шейкина 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О.В., 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к.с.-х.н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., доц.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3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Лесоведение, лесоводство, лесоустройство и лесная таксация 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ЭПиП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Корепанов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 Д.А., 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д.с.-х.н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., проф.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Демаков Ю.П., 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д.с.-х.н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., проф.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5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ЛВиЛУ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Денисов С.А., </a:t>
                      </a: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д.с.-х.н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., проф.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Курбанов Э.А., </a:t>
                      </a: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д.с.-х.н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., проф.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Черных В.Л., </a:t>
                      </a: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д.с.-х.н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., проф.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1124744"/>
            <a:ext cx="914400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ea typeface="Times New Roman"/>
                <a:cs typeface="Arial" pitchFamily="34" charset="0"/>
              </a:rPr>
              <a:t>Научное руководство аспирантами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980728"/>
            <a:ext cx="914400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ea typeface="Times New Roman"/>
                <a:cs typeface="Arial" pitchFamily="34" charset="0"/>
              </a:rPr>
              <a:t>Научное руководство аспирантами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1412776"/>
          <a:ext cx="8280920" cy="5042912"/>
        </p:xfrm>
        <a:graphic>
          <a:graphicData uri="http://schemas.openxmlformats.org/drawingml/2006/table">
            <a:tbl>
              <a:tblPr/>
              <a:tblGrid>
                <a:gridCol w="2016224"/>
                <a:gridCol w="3024336"/>
                <a:gridCol w="1080120"/>
                <a:gridCol w="2160240"/>
              </a:tblGrid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Направление подготовки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Calibri"/>
                          <a:cs typeface="Times New Roman"/>
                        </a:rPr>
                        <a:t>Направленность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Кафедра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Calibri"/>
                          <a:cs typeface="Times New Roman"/>
                        </a:rPr>
                        <a:t>Научный руководитель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482">
                <a:tc rowSpan="1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35.06.04 Технологии, средства механизации и энергетическое оборудование в сельском, лесном и рыбном хозяйстве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Технологии и средства механизации сельского хозяйства 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ЭМиО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Сидыганов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 Ю.Н., д.т.н., проф.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2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Технологии и средства технического обслуживания в сельском хозяйстве 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Times New Roman"/>
                        </a:rPr>
                        <a:t>ЭМиО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Times New Roman"/>
                        </a:rPr>
                        <a:t>Галеев С.Х., к.т.н., проф.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Технологии и машины лесозаготовок и лесного хозяйства 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Times New Roman"/>
                        </a:rPr>
                        <a:t>МиМ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Times New Roman"/>
                        </a:rPr>
                        <a:t>Алибеков С.Я., д.т.н., доц.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4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ЭМиО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Багаутдинов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 И.Н., к.т.н., доц.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Шестаков Я.И., к.т.н., доц.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4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СКиВС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Поздеев А.Г., д.т.н., проф.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Сапцин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 В.П., д.т.н., проф.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СТиАД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Салихов М.Г., д.т.н., проф.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ПО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Мазуркин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 П.М., д.т.н., проф.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Times New Roman"/>
                        </a:rPr>
                        <a:t>ЭП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Онучин Е.М., к.т.н., доц.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4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ТТМ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Павлов А.И., д.т.н., проф.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Полянин 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И.А., д.т.н., проф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7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ТОЛП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Ширнин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 Ю.А., д.т.н., проф.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Царев 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Е.М., д.т.н., проф.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Войтко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 П.Ф., д.т.н., проф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200" strike="noStrike" dirty="0" smtClean="0">
                          <a:latin typeface="+mn-lt"/>
                          <a:ea typeface="Calibri"/>
                          <a:cs typeface="Times New Roman"/>
                        </a:rPr>
                        <a:t>Смирнов М.Ю., д.т.н.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Рукомойников К.П., к.т.н., доц.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9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+mn-lt"/>
                          <a:ea typeface="Times New Roman"/>
                          <a:cs typeface="Times New Roman"/>
                        </a:rPr>
                        <a:t>Древесиноведение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, технология и оборудование деревопереработки 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ДОП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Чемоданов А.Н., к.т.н., проф.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Торопов А.С., д.т.н., проф.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Колесникова 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А.А., к.т.н., доц.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Шарапов 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Е.С., к.т.н., доц.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ССиТ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Федюков В.И., д.т.н., проф.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ПО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Мазуркин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 П.М., д.т.н., проф.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Химия древесины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Физики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Грунин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 Ю.Б., д.х.н., 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проф.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980728"/>
            <a:ext cx="914400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ea typeface="Times New Roman"/>
                <a:cs typeface="Arial" pitchFamily="34" charset="0"/>
              </a:rPr>
              <a:t>Научное руководство аспирантами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1371560"/>
          <a:ext cx="8208912" cy="4829240"/>
        </p:xfrm>
        <a:graphic>
          <a:graphicData uri="http://schemas.openxmlformats.org/drawingml/2006/table">
            <a:tbl>
              <a:tblPr/>
              <a:tblGrid>
                <a:gridCol w="1944216"/>
                <a:gridCol w="2952328"/>
                <a:gridCol w="1080120"/>
                <a:gridCol w="2232248"/>
              </a:tblGrid>
              <a:tr h="257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Направление подготовки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Направленность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Кафедра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Научный руководитель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41">
                <a:tc rowSpan="1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38.06.01 Экономика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Экономическая теория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Times New Roman"/>
                        </a:rPr>
                        <a:t>УиП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Арзамасцев А.Д., 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д.э.н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., проф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. Ларионова Н.И., </a:t>
                      </a: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д.э.н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., проф.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4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МиБ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Цветкова 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Г.С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., </a:t>
                      </a: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к.э.н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., проф. Бабин В.А., </a:t>
                      </a: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к.э.н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., проф.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4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ЭТ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Ларионова Н.И., </a:t>
                      </a: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д.э.н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., проф.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Кудрявцев 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В.А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., </a:t>
                      </a: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к.э.н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., доц.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4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Экономика и управление народным хозяйством (по отраслям и сферам деятельности , в.т.ч. экономика, организация и управление </a:t>
                      </a: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предприятиями, 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отраслями комплексами (АПК и сельское хозяйство), региональная экономика, экономика природопользования, рекреация и туризм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УиП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Арзамасцев А.Д., 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д.э.н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., проф.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Максимец Н.В., 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к.э.н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., 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доц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4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ЭиОП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Ахмадеева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 М.М., 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д.э.н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., проф.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Чернякевич Л.М., 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д.э.н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., проф.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4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МиБ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Суворова 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А.П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., </a:t>
                      </a: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д.э.н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.,</a:t>
                      </a:r>
                      <a:r>
                        <a:rPr lang="ru-RU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проф.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 Бабин В.А., </a:t>
                      </a: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к.э.н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., проф.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ИСЭ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Кожанова Н.И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., </a:t>
                      </a: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к.э.н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., проф.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СиТ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Полухина А.Н., 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к.э.н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., доц.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4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ЭиФ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Родионова Е.В., 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к.э.н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., доц.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Торопова Е.В., 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к.э.н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., проф.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Финансы, денежное обращение и кредит 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ИСЭ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Times New Roman"/>
                        </a:rPr>
                        <a:t>Бородин А.В., к.т.н., доц.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2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БУНиЭБ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Миронова О.А., </a:t>
                      </a: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д.э.н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., проф.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Поздеев В.Л., </a:t>
                      </a: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д.э.н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., проф.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Короткова 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А.В., 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к.э.н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., доц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7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ЭиФ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Торопова Е.В., </a:t>
                      </a: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к.э.н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., проф.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Витчукова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Е.А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., </a:t>
                      </a: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к.э.н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.,</a:t>
                      </a:r>
                      <a:r>
                        <a:rPr lang="ru-RU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доц.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Закирова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 О.В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., </a:t>
                      </a: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к.э.н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., доц.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Родионова Е.В., 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к.э.н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., доц.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Стрельникова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Н.М., 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к.э.н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., доц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1052736"/>
            <a:ext cx="914400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ea typeface="Times New Roman"/>
                <a:cs typeface="Arial" pitchFamily="34" charset="0"/>
              </a:rPr>
              <a:t>Научное руководство аспирантами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1560" y="1556792"/>
          <a:ext cx="8064896" cy="2354314"/>
        </p:xfrm>
        <a:graphic>
          <a:graphicData uri="http://schemas.openxmlformats.org/drawingml/2006/table">
            <a:tbl>
              <a:tblPr/>
              <a:tblGrid>
                <a:gridCol w="1944216"/>
                <a:gridCol w="2736304"/>
                <a:gridCol w="936104"/>
                <a:gridCol w="2448272"/>
              </a:tblGrid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Направление подготовки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Направленность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Кафедра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Научный руководитель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41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38.06.01 Экономика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Бухгалтерский учет, статистика 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ЭиФ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Гамова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 Е.Е., 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к.э.н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., доц.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Times New Roman"/>
                        </a:rPr>
                        <a:t>ИСЭ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Бакуменко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Л.П., 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д.э.н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., проф.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7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БУНиЭБ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Миронова О.А., </a:t>
                      </a: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д.э.н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., проф.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Поздеев В.Л., </a:t>
                      </a: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д.э.н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., проф.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Азарская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М.А., 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д.э.н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., проф.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Короткова А.В., </a:t>
                      </a: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к.э.н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., доц. 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Организация производства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БУНиЭБ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Поздеев В.Л., 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д.э.н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., проф.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2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39.06.01 Социологические науки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Социальная структура, социальные институты и процессы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СНиТ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Times New Roman"/>
                        </a:rPr>
                        <a:t>Шалаев В.П., д.филос.н., проф.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48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47.06.01 Философия, этика и религиоведение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Times New Roman"/>
                          <a:cs typeface="Times New Roman"/>
                        </a:rPr>
                        <a:t>Социальная философия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Философии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Пурынычева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 Г.М., д.филос.н., проф.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Times New Roman"/>
                        </a:rPr>
                        <a:t>СНиТ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Шалаев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 В.П., д.филос.н., проф.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 descr="C:\Users\FilenkoYA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013176"/>
            <a:ext cx="1398054" cy="139805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08720"/>
            <a:ext cx="9144000" cy="864096"/>
          </a:xfrm>
        </p:spPr>
        <p:txBody>
          <a:bodyPr/>
          <a:lstStyle/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Вступительные испытания в аспирантуру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280920" cy="1296144"/>
          </a:xfrm>
        </p:spPr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cs typeface="Arial" pitchFamily="34" charset="0"/>
              </a:rPr>
              <a:t>специальная дисциплина, соответствующая направленности программы аспирантуры;</a:t>
            </a:r>
          </a:p>
          <a:p>
            <a:pPr algn="l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cs typeface="Arial" pitchFamily="34" charset="0"/>
              </a:rPr>
              <a:t>философия;</a:t>
            </a:r>
          </a:p>
          <a:p>
            <a:pPr algn="l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cs typeface="Arial" pitchFamily="34" charset="0"/>
              </a:rPr>
              <a:t>иностранный язык (английский, немецкий, французский).</a:t>
            </a:r>
            <a:endParaRPr lang="ru-RU" sz="16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4653136"/>
            <a:ext cx="914400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Сроки подачи документов для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 поступления в аспирантуру</a:t>
            </a:r>
          </a:p>
          <a:p>
            <a:pPr marL="0" marR="0" lvl="0" indent="0" algn="ctr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noProof="0" dirty="0" smtClean="0">
                <a:latin typeface="Arial" pitchFamily="34" charset="0"/>
                <a:ea typeface="Times New Roman"/>
                <a:cs typeface="Arial" pitchFamily="34" charset="0"/>
              </a:rPr>
              <a:t>с 20 июня по 30 сентября 2016 г.</a:t>
            </a:r>
            <a:r>
              <a:rPr lang="ru-RU" sz="2000" b="1" noProof="0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Times New Roman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 smtClean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2852936"/>
            <a:ext cx="914400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Times New Roman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Сроки проведения вступительных испытаний</a:t>
            </a:r>
          </a:p>
          <a:p>
            <a:pPr marL="0" marR="0" lvl="0" indent="0" algn="ctr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atin typeface="Arial" pitchFamily="34" charset="0"/>
                <a:ea typeface="Times New Roman"/>
                <a:cs typeface="Arial" pitchFamily="34" charset="0"/>
              </a:rPr>
              <a:t>с</a:t>
            </a:r>
            <a:r>
              <a:rPr lang="ru-RU" sz="2000" b="1" noProof="0" dirty="0" smtClean="0">
                <a:latin typeface="Arial" pitchFamily="34" charset="0"/>
                <a:ea typeface="Times New Roman"/>
                <a:cs typeface="Arial" pitchFamily="34" charset="0"/>
              </a:rPr>
              <a:t> 03 по </a:t>
            </a:r>
            <a:r>
              <a:rPr lang="ru-RU" sz="2000" b="1" noProof="0" dirty="0" smtClean="0">
                <a:latin typeface="Arial" pitchFamily="34" charset="0"/>
                <a:ea typeface="Times New Roman"/>
                <a:cs typeface="Arial" pitchFamily="34" charset="0"/>
              </a:rPr>
              <a:t>1</a:t>
            </a:r>
            <a:r>
              <a:rPr lang="en-US" sz="2000" b="1" noProof="0" dirty="0" smtClean="0">
                <a:latin typeface="Arial" pitchFamily="34" charset="0"/>
                <a:ea typeface="Times New Roman"/>
                <a:cs typeface="Arial" pitchFamily="34" charset="0"/>
              </a:rPr>
              <a:t>7</a:t>
            </a:r>
            <a:r>
              <a:rPr lang="ru-RU" sz="2000" b="1" noProof="0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000" b="1" noProof="0" dirty="0" smtClean="0">
                <a:latin typeface="Arial" pitchFamily="34" charset="0"/>
                <a:ea typeface="Times New Roman"/>
                <a:cs typeface="Arial" pitchFamily="34" charset="0"/>
              </a:rPr>
              <a:t>октября 2016 г.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Times New Roman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 smtClean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8875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52736"/>
            <a:ext cx="9144000" cy="504056"/>
          </a:xfrm>
        </p:spPr>
        <p:txBody>
          <a:bodyPr/>
          <a:lstStyle/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Список документов, подаваемых при поступлении в аспирантуру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656184"/>
            <a:ext cx="8424936" cy="4797152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личное </a:t>
            </a:r>
            <a:r>
              <a:rPr lang="ru-RU" sz="1600" b="1" dirty="0" smtClean="0">
                <a:solidFill>
                  <a:schemeClr val="tx1"/>
                </a:solidFill>
              </a:rPr>
              <a:t>заявление</a:t>
            </a:r>
            <a:r>
              <a:rPr lang="ru-RU" sz="1600" dirty="0" smtClean="0">
                <a:solidFill>
                  <a:schemeClr val="tx1"/>
                </a:solidFill>
              </a:rPr>
              <a:t> на имя ректора;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</a:rPr>
              <a:t>документ</a:t>
            </a:r>
            <a:r>
              <a:rPr lang="ru-RU" sz="1600" dirty="0" smtClean="0">
                <a:solidFill>
                  <a:schemeClr val="tx1"/>
                </a:solidFill>
              </a:rPr>
              <a:t> (документы), </a:t>
            </a:r>
            <a:r>
              <a:rPr lang="ru-RU" sz="1600" b="1" dirty="0" smtClean="0">
                <a:solidFill>
                  <a:schemeClr val="tx1"/>
                </a:solidFill>
              </a:rPr>
              <a:t>удостоверяющий личность и гражданство </a:t>
            </a:r>
            <a:r>
              <a:rPr lang="ru-RU" sz="1600" dirty="0" smtClean="0">
                <a:solidFill>
                  <a:schemeClr val="tx1"/>
                </a:solidFill>
              </a:rPr>
              <a:t>поступающего;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</a:rPr>
              <a:t>оригинал диплома специалиста или диплома магистра</a:t>
            </a:r>
            <a:r>
              <a:rPr lang="ru-RU" sz="1600" dirty="0" smtClean="0">
                <a:solidFill>
                  <a:schemeClr val="tx1"/>
                </a:solidFill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</a:rPr>
              <a:t>2 фотографии </a:t>
            </a:r>
            <a:r>
              <a:rPr lang="ru-RU" sz="1600" dirty="0" smtClean="0">
                <a:solidFill>
                  <a:schemeClr val="tx1"/>
                </a:solidFill>
              </a:rPr>
              <a:t>поступающего;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</a:rPr>
              <a:t>список опубликованных научных работ</a:t>
            </a:r>
            <a:r>
              <a:rPr lang="ru-RU" sz="1600" dirty="0" smtClean="0">
                <a:solidFill>
                  <a:schemeClr val="tx1"/>
                </a:solidFill>
              </a:rPr>
              <a:t>, изобретений и отчетов по научно-исследовательской работе </a:t>
            </a:r>
            <a:r>
              <a:rPr lang="ru-RU" sz="1600" b="1" dirty="0" smtClean="0">
                <a:solidFill>
                  <a:schemeClr val="tx1"/>
                </a:solidFill>
              </a:rPr>
              <a:t>или реферат </a:t>
            </a:r>
            <a:r>
              <a:rPr lang="ru-RU" sz="1600" dirty="0" smtClean="0">
                <a:solidFill>
                  <a:schemeClr val="tx1"/>
                </a:solidFill>
              </a:rPr>
              <a:t>по избранному направлению подготовки;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dirty="0" err="1" smtClean="0">
                <a:solidFill>
                  <a:schemeClr val="tx1"/>
                </a:solidFill>
              </a:rPr>
              <a:t>портфолио</a:t>
            </a:r>
            <a:r>
              <a:rPr lang="ru-RU" sz="1600" dirty="0" smtClean="0">
                <a:solidFill>
                  <a:schemeClr val="tx1"/>
                </a:solidFill>
              </a:rPr>
              <a:t> - документы, свидетельствующие об индивидуальных достижениях поступающего, результаты которых учитываются при приеме на обучение (копии дипломов, сертификатов, грамот, патентов, свидетельств и пр.);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справка о сдаче кандидатских экзаменов (при наличии);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при необходимости создания специальных условий при проведении 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вступительных испытаний - документ, подтверждающий ограниченные 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возможности здоровья или инвалидность, требующие создания указанных условий;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для инвалидов I и II групп, инвалидов с детства, инвалидов вследствие военной травмы или заболевания, полученных в период прохождения военной службы, - заключение федерального учреждения медико-социальной экспертизы об отсутствии противопоказаний для обучения в соответствующих образовательных организациях.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875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52736"/>
            <a:ext cx="9144000" cy="504056"/>
          </a:xfrm>
        </p:spPr>
        <p:txBody>
          <a:bodyPr/>
          <a:lstStyle/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План приема на бюджетные места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39552" y="1676958"/>
          <a:ext cx="7920880" cy="4416338"/>
        </p:xfrm>
        <a:graphic>
          <a:graphicData uri="http://schemas.openxmlformats.org/drawingml/2006/table">
            <a:tbl>
              <a:tblPr/>
              <a:tblGrid>
                <a:gridCol w="5967786"/>
                <a:gridCol w="1953094"/>
              </a:tblGrid>
              <a:tr h="12961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+mn-lt"/>
                          <a:ea typeface="Arial"/>
                        </a:rPr>
                        <a:t>Код </a:t>
                      </a:r>
                      <a:r>
                        <a:rPr lang="ru-RU" sz="1300" dirty="0" smtClean="0">
                          <a:latin typeface="+mn-lt"/>
                          <a:ea typeface="Arial"/>
                        </a:rPr>
                        <a:t>и наименование направления подготовки</a:t>
                      </a:r>
                      <a:endParaRPr lang="ru-RU" sz="1300" dirty="0">
                        <a:latin typeface="+mn-lt"/>
                        <a:ea typeface="Arial"/>
                      </a:endParaRPr>
                    </a:p>
                  </a:txBody>
                  <a:tcPr marL="20320" marR="20320" marT="20320" marB="203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+mn-lt"/>
                          <a:ea typeface="Arial"/>
                        </a:rPr>
                        <a:t>Контрольные цифры приема по </a:t>
                      </a:r>
                      <a:r>
                        <a:rPr lang="ru-RU" sz="1300" dirty="0" smtClean="0">
                          <a:latin typeface="+mn-lt"/>
                          <a:ea typeface="Arial"/>
                        </a:rPr>
                        <a:t>направлениям подготовки в </a:t>
                      </a:r>
                      <a:r>
                        <a:rPr lang="ru-RU" sz="1300" dirty="0">
                          <a:latin typeface="+mn-lt"/>
                          <a:ea typeface="Arial"/>
                        </a:rPr>
                        <a:t>аспирантуре за счет бюджетных ассигнований федерального бюджета по очной форме обучения</a:t>
                      </a:r>
                    </a:p>
                  </a:txBody>
                  <a:tcPr marL="20320" marR="20320" marT="20320" marB="203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62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Arial"/>
                        </a:rPr>
                        <a:t>Всего:</a:t>
                      </a:r>
                      <a:endParaRPr lang="ru-RU" sz="1400" b="1" dirty="0">
                        <a:latin typeface="+mn-lt"/>
                        <a:ea typeface="Arial"/>
                      </a:endParaRPr>
                    </a:p>
                  </a:txBody>
                  <a:tcPr marL="20320" marR="20320" marT="20320" marB="20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Arial"/>
                        </a:rPr>
                        <a:t>10</a:t>
                      </a:r>
                    </a:p>
                  </a:txBody>
                  <a:tcPr marL="20320" marR="20320" marT="20320" marB="20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2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Arial"/>
                        </a:rPr>
                        <a:t>03.06.01</a:t>
                      </a:r>
                      <a:r>
                        <a:rPr lang="ru-RU" sz="1400" baseline="0" dirty="0" smtClean="0">
                          <a:latin typeface="+mn-lt"/>
                          <a:ea typeface="Arial"/>
                        </a:rPr>
                        <a:t> Физика и астрономия</a:t>
                      </a:r>
                      <a:endParaRPr lang="ru-RU" sz="1400" dirty="0">
                        <a:latin typeface="+mn-lt"/>
                        <a:ea typeface="Arial"/>
                      </a:endParaRPr>
                    </a:p>
                  </a:txBody>
                  <a:tcPr marL="20320" marR="20320" marT="20320" marB="20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Arial"/>
                        </a:rPr>
                        <a:t>1</a:t>
                      </a:r>
                    </a:p>
                  </a:txBody>
                  <a:tcPr marL="20320" marR="20320" marT="20320" marB="20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2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Arial"/>
                        </a:rPr>
                        <a:t>06.06.01 Биологические науки</a:t>
                      </a:r>
                      <a:endParaRPr lang="ru-RU" sz="1400" dirty="0">
                        <a:latin typeface="+mn-lt"/>
                        <a:ea typeface="Arial"/>
                      </a:endParaRPr>
                    </a:p>
                  </a:txBody>
                  <a:tcPr marL="20320" marR="20320" marT="20320" marB="20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Arial"/>
                        </a:rPr>
                        <a:t>1</a:t>
                      </a:r>
                    </a:p>
                  </a:txBody>
                  <a:tcPr marL="20320" marR="20320" marT="20320" marB="20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ea typeface="Arial"/>
                        </a:rPr>
                        <a:t>09.06.01 Информатика и вычислительная техника</a:t>
                      </a:r>
                      <a:endParaRPr lang="ru-RU" sz="1400" dirty="0">
                        <a:latin typeface="+mn-lt"/>
                        <a:ea typeface="Arial"/>
                      </a:endParaRPr>
                    </a:p>
                  </a:txBody>
                  <a:tcPr marL="20320" marR="20320" marT="20320" marB="20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Arial"/>
                        </a:rPr>
                        <a:t>2</a:t>
                      </a:r>
                    </a:p>
                  </a:txBody>
                  <a:tcPr marL="20320" marR="20320" marT="20320" marB="20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2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Arial"/>
                        </a:rPr>
                        <a:t>11.06.01 Электроника, радиотехника и системы связи</a:t>
                      </a:r>
                      <a:endParaRPr lang="ru-RU" sz="1400" dirty="0">
                        <a:latin typeface="+mn-lt"/>
                        <a:ea typeface="Arial"/>
                      </a:endParaRPr>
                    </a:p>
                  </a:txBody>
                  <a:tcPr marL="20320" marR="20320" marT="20320" marB="20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Arial"/>
                        </a:rPr>
                        <a:t>1</a:t>
                      </a:r>
                    </a:p>
                  </a:txBody>
                  <a:tcPr marL="20320" marR="20320" marT="20320" marB="20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2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Arial"/>
                        </a:rPr>
                        <a:t>22.06.01 Технологии материалов</a:t>
                      </a:r>
                      <a:endParaRPr lang="ru-RU" sz="1400" dirty="0">
                        <a:latin typeface="+mn-lt"/>
                        <a:ea typeface="Arial"/>
                      </a:endParaRPr>
                    </a:p>
                  </a:txBody>
                  <a:tcPr marL="20320" marR="20320" marT="20320" marB="20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Arial"/>
                        </a:rPr>
                        <a:t>2</a:t>
                      </a:r>
                    </a:p>
                  </a:txBody>
                  <a:tcPr marL="20320" marR="20320" marT="20320" marB="20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2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ea typeface="Arial"/>
                        </a:rPr>
                        <a:t>35.06.02 Лесное хозяйство</a:t>
                      </a:r>
                    </a:p>
                  </a:txBody>
                  <a:tcPr marL="20320" marR="20320" marT="20320" marB="20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Arial"/>
                        </a:rPr>
                        <a:t>1</a:t>
                      </a:r>
                      <a:endParaRPr lang="ru-RU" sz="1400" dirty="0">
                        <a:latin typeface="+mn-lt"/>
                        <a:ea typeface="Arial"/>
                      </a:endParaRPr>
                    </a:p>
                  </a:txBody>
                  <a:tcPr marL="20320" marR="20320" marT="20320" marB="20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2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Arial"/>
                        </a:rPr>
                        <a:t>35.06.04</a:t>
                      </a:r>
                      <a:r>
                        <a:rPr lang="ru-RU" sz="1400" baseline="0" dirty="0" smtClean="0">
                          <a:latin typeface="+mn-lt"/>
                          <a:ea typeface="Arial"/>
                        </a:rPr>
                        <a:t> </a:t>
                      </a: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Технологии, средства механизации и энергетическое оборудование в сельском, лесном и рыбном хозяйстве</a:t>
                      </a:r>
                      <a:endParaRPr lang="ru-RU" sz="1400" b="0" dirty="0">
                        <a:latin typeface="+mn-lt"/>
                        <a:ea typeface="Arial"/>
                      </a:endParaRPr>
                    </a:p>
                  </a:txBody>
                  <a:tcPr marL="20320" marR="20320" marT="20320" marB="20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Arial"/>
                        </a:rPr>
                        <a:t>2</a:t>
                      </a:r>
                      <a:endParaRPr lang="ru-RU" sz="1400" dirty="0">
                        <a:latin typeface="+mn-lt"/>
                        <a:ea typeface="Arial"/>
                      </a:endParaRPr>
                    </a:p>
                  </a:txBody>
                  <a:tcPr marL="20320" marR="20320" marT="20320" marB="203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78875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80728"/>
            <a:ext cx="9144000" cy="504056"/>
          </a:xfrm>
        </p:spPr>
        <p:txBody>
          <a:bodyPr/>
          <a:lstStyle/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Виды стипендий для аспирантов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424936" cy="4896544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sz="1350" b="1" dirty="0" smtClean="0">
                <a:solidFill>
                  <a:schemeClr val="tx1"/>
                </a:solidFill>
              </a:rPr>
              <a:t>Государственная стипендия </a:t>
            </a:r>
            <a:r>
              <a:rPr lang="ru-RU" sz="1350" dirty="0" smtClean="0">
                <a:solidFill>
                  <a:schemeClr val="tx1"/>
                </a:solidFill>
              </a:rPr>
              <a:t>(назначается аспирантам, обучающихся </a:t>
            </a:r>
            <a:r>
              <a:rPr lang="ru-RU" sz="1350" dirty="0" err="1" smtClean="0">
                <a:solidFill>
                  <a:schemeClr val="tx1"/>
                </a:solidFill>
              </a:rPr>
              <a:t>очно</a:t>
            </a:r>
            <a:r>
              <a:rPr lang="ru-RU" sz="1350" dirty="0" smtClean="0">
                <a:solidFill>
                  <a:schemeClr val="tx1"/>
                </a:solidFill>
              </a:rPr>
              <a:t> на бюджетной основе, при отсутствии академической задолженности и отсутствии оценок «удовлетворительно». Размер стипендии от 3000 руб. в месяц)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350" b="1" dirty="0" smtClean="0">
                <a:solidFill>
                  <a:schemeClr val="tx1"/>
                </a:solidFill>
              </a:rPr>
              <a:t>Стипендия Президента РФ </a:t>
            </a:r>
            <a:r>
              <a:rPr lang="ru-RU" sz="1350" dirty="0" smtClean="0">
                <a:solidFill>
                  <a:schemeClr val="tx1"/>
                </a:solidFill>
              </a:rPr>
              <a:t>(назначается аспирантам, достигшим выдающихся успехов в учебной и научной деятельности, в соответствии с Положением, утвержденными Президентом РФ. Размер стипендии 4500 руб. в месяц. Назначение стипендии производится ежегодно с 1 сентября по 31 августа на один учебный год)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350" b="1" dirty="0" smtClean="0">
                <a:solidFill>
                  <a:schemeClr val="tx1"/>
                </a:solidFill>
              </a:rPr>
              <a:t>Стипендия Правительства РФ </a:t>
            </a:r>
            <a:r>
              <a:rPr lang="ru-RU" sz="1350" dirty="0" smtClean="0">
                <a:solidFill>
                  <a:schemeClr val="tx1"/>
                </a:solidFill>
              </a:rPr>
              <a:t>(назначается аспирантам, достигшим выдающихся успехов в учебной и научной деятельности, в соответствии с Положением, утвержденным Правительством РФ. Размер стипендии 3600 руб. в месяц. Назначение стипендии производится ежегодно с 1 сентября по 31 августа на один учебный год.)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350" b="1" dirty="0" smtClean="0">
                <a:solidFill>
                  <a:schemeClr val="tx1"/>
                </a:solidFill>
              </a:rPr>
              <a:t>Стипендия Президента РФ по приоритетным направлениям </a:t>
            </a:r>
            <a:r>
              <a:rPr lang="ru-RU" sz="1350" dirty="0" smtClean="0">
                <a:solidFill>
                  <a:schemeClr val="tx1"/>
                </a:solidFill>
              </a:rPr>
              <a:t>(для аспирантов, обучающихся по очной форме обучения по научным специальностям, соответствующим приоритетным направлениям модернизации и технологического развития экономики России. Размер стипендии 14 000 руб. в месяц. Назначение стипендии производится ежегодно с 1 сентября по 31 августа на один учебный год.)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350" b="1" dirty="0" smtClean="0">
                <a:solidFill>
                  <a:schemeClr val="tx1"/>
                </a:solidFill>
              </a:rPr>
              <a:t>Стипендия Правительства РФ по приоритетным направлениям </a:t>
            </a:r>
            <a:r>
              <a:rPr lang="ru-RU" sz="1350" dirty="0" smtClean="0">
                <a:solidFill>
                  <a:schemeClr val="tx1"/>
                </a:solidFill>
              </a:rPr>
              <a:t>(для аспирантов, обучающихся по очной форме обучения по образовательным программам, соответствующим приоритетным направлениям модернизации и технологического развития экономики России. Размер стипендии 10 000 руб. в месяц. Назначение стипендии производится ежегодно с 1 сентября по 31 августа на один учебный год.)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350" b="1" dirty="0" smtClean="0">
                <a:solidFill>
                  <a:schemeClr val="tx1"/>
                </a:solidFill>
              </a:rPr>
              <a:t>Стипендия Главы РМЭ </a:t>
            </a:r>
            <a:r>
              <a:rPr lang="ru-RU" sz="1350" dirty="0" smtClean="0">
                <a:solidFill>
                  <a:schemeClr val="tx1"/>
                </a:solidFill>
              </a:rPr>
              <a:t>(критерии отбора – оценки «хорошо» и «отлично» (не менее 50%), авторские открытия, изобретения, научные статьи, активное участие в экспериментальной деятельности. Размер стипендии 3000 руб. в месяц.)</a:t>
            </a:r>
          </a:p>
          <a:p>
            <a:pPr algn="l">
              <a:buFont typeface="Wingdings" pitchFamily="2" charset="2"/>
              <a:buChar char="Ø"/>
            </a:pPr>
            <a:r>
              <a:rPr lang="ru-RU" sz="1350" b="1" dirty="0" smtClean="0">
                <a:solidFill>
                  <a:schemeClr val="tx1"/>
                </a:solidFill>
              </a:rPr>
              <a:t>Разовые именные стипендии </a:t>
            </a:r>
            <a:r>
              <a:rPr lang="ru-RU" sz="1350" dirty="0" smtClean="0">
                <a:solidFill>
                  <a:schemeClr val="tx1"/>
                </a:solidFill>
              </a:rPr>
              <a:t>(премия Попечительского совета, победитель конкурса «Надежда  университета»)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endParaRPr lang="ru-RU" sz="1600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875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8208912" cy="936104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Уровни высшего образования </a:t>
            </a:r>
            <a:endParaRPr lang="ru-RU" sz="3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348880"/>
            <a:ext cx="8352928" cy="4032448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 Российской Федерации устанавливаются три уровня высшего образования: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высшее образование – </a:t>
            </a:r>
            <a:r>
              <a:rPr lang="ru-RU" sz="20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бакалавриат</a:t>
            </a:r>
            <a:r>
              <a:rPr lang="ru-RU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высшее образование – магистратура;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высшее образование – </a:t>
            </a:r>
            <a:r>
              <a:rPr lang="ru-RU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подготовка кадров высшей квалификации (программы подготовки научно-педагогических кадров в аспирантуре)</a:t>
            </a:r>
          </a:p>
          <a:p>
            <a:pPr algn="just"/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ПГТУ  аспирантура  действует  с  1939 г.</a:t>
            </a:r>
          </a:p>
          <a:p>
            <a:pPr algn="just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0709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204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Контакты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b="1" dirty="0" smtClean="0"/>
              <a:t>Сектор подготовки научных кадров УНИД</a:t>
            </a:r>
          </a:p>
          <a:p>
            <a:pPr>
              <a:buNone/>
            </a:pPr>
            <a:r>
              <a:rPr lang="ru-RU" sz="2000" b="1" dirty="0" smtClean="0"/>
              <a:t>Начальник: </a:t>
            </a:r>
            <a:r>
              <a:rPr lang="ru-RU" sz="2000" dirty="0" err="1" smtClean="0"/>
              <a:t>к.э.н</a:t>
            </a:r>
            <a:r>
              <a:rPr lang="ru-RU" sz="2000" dirty="0" smtClean="0"/>
              <a:t>. Филенко Юлия Александровна</a:t>
            </a:r>
          </a:p>
          <a:p>
            <a:pPr>
              <a:buNone/>
            </a:pPr>
            <a:r>
              <a:rPr lang="en-US" sz="2000" b="1" dirty="0" smtClean="0"/>
              <a:t>E-mail:</a:t>
            </a:r>
            <a:r>
              <a:rPr lang="ru-RU" sz="2000" b="1" dirty="0" smtClean="0"/>
              <a:t> </a:t>
            </a:r>
            <a:r>
              <a:rPr lang="en-US" sz="2000" dirty="0" smtClean="0">
                <a:hlinkClick r:id="rId2"/>
              </a:rPr>
              <a:t>FilenkoYA@volgatech.net</a:t>
            </a:r>
            <a:r>
              <a:rPr lang="en-US" sz="2000" dirty="0" smtClean="0"/>
              <a:t> 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Адрес:</a:t>
            </a:r>
            <a:r>
              <a:rPr lang="ru-RU" sz="2000" dirty="0" smtClean="0"/>
              <a:t>  424000, Республика Марий Эл, </a:t>
            </a:r>
          </a:p>
          <a:p>
            <a:pPr>
              <a:buNone/>
            </a:pPr>
            <a:r>
              <a:rPr lang="ru-RU" sz="2000" dirty="0" smtClean="0"/>
              <a:t>               г. Йошкар-Ола, пл. Ленина, д. 3, ауд. 409</a:t>
            </a:r>
            <a:endParaRPr lang="en-US" sz="2000" dirty="0" smtClean="0"/>
          </a:p>
          <a:p>
            <a:pPr>
              <a:buNone/>
            </a:pPr>
            <a:r>
              <a:rPr lang="ru-RU" sz="2000" b="1" dirty="0" smtClean="0"/>
              <a:t>Тел.: </a:t>
            </a:r>
            <a:r>
              <a:rPr lang="ru-RU" sz="2000" dirty="0" smtClean="0"/>
              <a:t>(8362) 68-60-54</a:t>
            </a: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Сайт: </a:t>
            </a:r>
            <a:r>
              <a:rPr lang="en-US" sz="2000" dirty="0" smtClean="0">
                <a:hlinkClick r:id="rId3"/>
              </a:rPr>
              <a:t>http://www.volgatech.net/sciences/postgraduate-study/</a:t>
            </a:r>
            <a:endParaRPr lang="ru-RU" sz="2000" dirty="0" smtClean="0"/>
          </a:p>
          <a:p>
            <a:pPr>
              <a:buNone/>
            </a:pPr>
            <a:r>
              <a:rPr lang="en-US" sz="2000" b="1" dirty="0" smtClean="0"/>
              <a:t>E-mail:</a:t>
            </a:r>
            <a:r>
              <a:rPr lang="ru-RU" sz="2000" b="1" dirty="0" smtClean="0"/>
              <a:t> </a:t>
            </a:r>
            <a:r>
              <a:rPr lang="en-US" sz="2000" b="1" dirty="0" smtClean="0">
                <a:hlinkClick r:id="rId4"/>
              </a:rPr>
              <a:t> </a:t>
            </a:r>
            <a:r>
              <a:rPr lang="en-US" sz="2000" dirty="0" smtClean="0">
                <a:hlinkClick r:id="rId4"/>
              </a:rPr>
              <a:t>asp@volgatech.net</a:t>
            </a:r>
            <a:endParaRPr lang="ru-RU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204864"/>
            <a:ext cx="7776864" cy="108012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ВНИМАНИЕ!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FilenkoYA\Desktop\html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12976"/>
            <a:ext cx="4608512" cy="304275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7363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1211402"/>
            <a:ext cx="4392488" cy="2793662"/>
          </a:xfrm>
        </p:spPr>
        <p:txBody>
          <a:bodyPr/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cs typeface="Arial" pitchFamily="34" charset="0"/>
              </a:rPr>
              <a:t>В результате успешного окончания аспирантуры выпускник получает </a:t>
            </a:r>
            <a:r>
              <a:rPr lang="ru-RU" sz="1800" b="1" dirty="0" smtClean="0">
                <a:solidFill>
                  <a:srgbClr val="FF0000"/>
                </a:solidFill>
                <a:cs typeface="Arial" pitchFamily="34" charset="0"/>
              </a:rPr>
              <a:t>диплом</a:t>
            </a:r>
            <a:r>
              <a:rPr lang="ru-RU" sz="1800" dirty="0" smtClean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ru-RU" sz="1800" dirty="0" smtClean="0">
                <a:solidFill>
                  <a:schemeClr val="tx1"/>
                </a:solidFill>
                <a:ea typeface="Calibri"/>
                <a:cs typeface="Arial" pitchFamily="34" charset="0"/>
              </a:rPr>
              <a:t>подтверждающий получение высшего образования по программе аспирантуры</a:t>
            </a:r>
            <a:r>
              <a:rPr lang="ru-RU" sz="1800" dirty="0" smtClean="0">
                <a:solidFill>
                  <a:schemeClr val="tx1"/>
                </a:solidFill>
                <a:cs typeface="Arial" pitchFamily="34" charset="0"/>
              </a:rPr>
              <a:t> с присвоением квалификации </a:t>
            </a:r>
            <a:r>
              <a:rPr lang="ru-RU" sz="1800" b="1" dirty="0" smtClean="0">
                <a:solidFill>
                  <a:srgbClr val="FF0000"/>
                </a:solidFill>
                <a:cs typeface="Arial" pitchFamily="34" charset="0"/>
              </a:rPr>
              <a:t>«Исследователь. Преподаватель-исследователь»</a:t>
            </a:r>
            <a:r>
              <a:rPr lang="ru-RU" sz="1800" dirty="0" smtClean="0">
                <a:solidFill>
                  <a:schemeClr val="tx1"/>
                </a:solidFill>
                <a:cs typeface="Arial" pitchFamily="34" charset="0"/>
              </a:rPr>
              <a:t>.</a:t>
            </a:r>
          </a:p>
          <a:p>
            <a:pPr algn="just"/>
            <a:endParaRPr lang="ru-R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2000" dirty="0"/>
          </a:p>
        </p:txBody>
      </p:sp>
      <p:pic>
        <p:nvPicPr>
          <p:cNvPr id="3074" name="Picture 2" descr="C:\Users\FilenkoYA\Desktop\asp_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35" y="980728"/>
            <a:ext cx="437407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FilenkoYA\Desktop\dipl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365104"/>
            <a:ext cx="4727969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44016" y="4653136"/>
            <a:ext cx="392392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При условии защиты диссертации  </a:t>
            </a:r>
            <a:r>
              <a:rPr kumimoji="0" lang="ru-RU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в диссертационном совете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присуждается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ученая степень кандидата наук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509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5"/>
            <a:ext cx="8208912" cy="936104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Формы обучения в аспирантуре</a:t>
            </a:r>
            <a:endParaRPr lang="ru-RU" sz="3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352928" cy="4752528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ru-RU" sz="2000" b="1" u="sng" dirty="0" smtClean="0">
                <a:solidFill>
                  <a:schemeClr val="tx1"/>
                </a:solidFill>
                <a:cs typeface="Arial" pitchFamily="34" charset="0"/>
              </a:rPr>
              <a:t>Очная</a:t>
            </a:r>
            <a:r>
              <a:rPr lang="ru-RU" sz="2000" b="1" dirty="0" smtClean="0">
                <a:solidFill>
                  <a:schemeClr val="tx1"/>
                </a:solidFill>
                <a:cs typeface="Arial" pitchFamily="34" charset="0"/>
              </a:rPr>
              <a:t> форма обучения </a:t>
            </a:r>
            <a:r>
              <a:rPr lang="ru-RU" sz="1600" dirty="0" smtClean="0">
                <a:solidFill>
                  <a:schemeClr val="tx1"/>
                </a:solidFill>
                <a:cs typeface="Arial" pitchFamily="34" charset="0"/>
              </a:rPr>
              <a:t>(3 или 4 года согласно направлению подготовки)</a:t>
            </a:r>
          </a:p>
          <a:p>
            <a:pPr marL="514350" indent="-514350" algn="just">
              <a:buAutoNum type="arabicPeriod"/>
            </a:pPr>
            <a:r>
              <a:rPr lang="ru-RU" sz="2000" b="1" u="sng" dirty="0" smtClean="0">
                <a:solidFill>
                  <a:schemeClr val="tx1"/>
                </a:solidFill>
                <a:cs typeface="Arial" pitchFamily="34" charset="0"/>
              </a:rPr>
              <a:t>Заочная</a:t>
            </a:r>
            <a:r>
              <a:rPr lang="ru-RU" sz="2000" b="1" dirty="0" smtClean="0">
                <a:solidFill>
                  <a:schemeClr val="tx1"/>
                </a:solidFill>
                <a:cs typeface="Arial" pitchFamily="34" charset="0"/>
              </a:rPr>
              <a:t> форма обучения </a:t>
            </a:r>
            <a:r>
              <a:rPr lang="ru-RU" sz="1600" dirty="0" smtClean="0">
                <a:solidFill>
                  <a:schemeClr val="tx1"/>
                </a:solidFill>
                <a:cs typeface="Arial" pitchFamily="34" charset="0"/>
              </a:rPr>
              <a:t>(4  года или 5 лет согласно направлению подготовки)</a:t>
            </a:r>
          </a:p>
          <a:p>
            <a:pPr marL="514350" indent="-514350" algn="just">
              <a:buAutoNum type="arabicPeriod"/>
            </a:pPr>
            <a:r>
              <a:rPr lang="ru-RU" sz="2000" b="1" u="sng" dirty="0" smtClean="0">
                <a:solidFill>
                  <a:schemeClr val="tx1"/>
                </a:solidFill>
                <a:ea typeface="Times New Roman"/>
                <a:cs typeface="Arial" pitchFamily="34" charset="0"/>
              </a:rPr>
              <a:t>Прикрепление</a:t>
            </a:r>
            <a:r>
              <a:rPr lang="ru-RU" sz="2000" dirty="0" smtClean="0">
                <a:solidFill>
                  <a:schemeClr val="tx1"/>
                </a:solidFill>
                <a:ea typeface="Times New Roman"/>
                <a:cs typeface="Arial" pitchFamily="34" charset="0"/>
              </a:rPr>
              <a:t>  </a:t>
            </a:r>
            <a:r>
              <a:rPr lang="ru-RU" sz="2000" b="1" dirty="0" smtClean="0">
                <a:solidFill>
                  <a:schemeClr val="tx1"/>
                </a:solidFill>
                <a:ea typeface="Times New Roman"/>
                <a:cs typeface="Arial" pitchFamily="34" charset="0"/>
              </a:rPr>
              <a:t>для </a:t>
            </a:r>
            <a:r>
              <a:rPr lang="ru-RU" sz="2000" b="1" dirty="0">
                <a:solidFill>
                  <a:schemeClr val="tx1"/>
                </a:solidFill>
                <a:ea typeface="Times New Roman"/>
                <a:cs typeface="Arial" pitchFamily="34" charset="0"/>
              </a:rPr>
              <a:t>подготовки диссертации на соискание ученой степени кандидата наук </a:t>
            </a:r>
            <a:r>
              <a:rPr lang="ru-RU" sz="2000" b="1" u="sng" dirty="0">
                <a:solidFill>
                  <a:schemeClr val="tx1"/>
                </a:solidFill>
                <a:ea typeface="Times New Roman"/>
                <a:cs typeface="Arial" pitchFamily="34" charset="0"/>
              </a:rPr>
              <a:t>без освоения</a:t>
            </a:r>
            <a:r>
              <a:rPr lang="ru-RU" sz="2000" b="1" dirty="0">
                <a:solidFill>
                  <a:schemeClr val="tx1"/>
                </a:solidFill>
                <a:ea typeface="Times New Roman"/>
                <a:cs typeface="Arial" pitchFamily="34" charset="0"/>
              </a:rPr>
              <a:t> программ подготовки научно-педагогических кадров в </a:t>
            </a:r>
            <a:r>
              <a:rPr lang="ru-RU" sz="2000" b="1" dirty="0" smtClean="0">
                <a:solidFill>
                  <a:schemeClr val="tx1"/>
                </a:solidFill>
                <a:ea typeface="Times New Roman"/>
                <a:cs typeface="Arial" pitchFamily="34" charset="0"/>
              </a:rPr>
              <a:t>аспирантуре.</a:t>
            </a:r>
          </a:p>
          <a:p>
            <a:pPr marL="539750" algn="just">
              <a:lnSpc>
                <a:spcPct val="114000"/>
              </a:lnSpc>
              <a:spcAft>
                <a:spcPts val="0"/>
              </a:spcAft>
            </a:pPr>
            <a:r>
              <a:rPr lang="ru-RU" sz="1600" u="sng" dirty="0" smtClean="0">
                <a:solidFill>
                  <a:srgbClr val="FF0000"/>
                </a:solidFill>
                <a:ea typeface="Times New Roman"/>
                <a:cs typeface="Arial" pitchFamily="34" charset="0"/>
              </a:rPr>
              <a:t>Прикрепление </a:t>
            </a:r>
            <a:r>
              <a:rPr lang="ru-RU" sz="1600" u="sng" dirty="0">
                <a:solidFill>
                  <a:srgbClr val="FF0000"/>
                </a:solidFill>
                <a:ea typeface="Times New Roman"/>
                <a:cs typeface="Arial" pitchFamily="34" charset="0"/>
              </a:rPr>
              <a:t>для подготовки диссертации</a:t>
            </a:r>
            <a:r>
              <a:rPr lang="ru-RU" sz="1600" dirty="0">
                <a:solidFill>
                  <a:srgbClr val="FF0000"/>
                </a:solidFill>
                <a:ea typeface="Times New Roman"/>
                <a:cs typeface="Arial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ea typeface="Times New Roman"/>
                <a:cs typeface="Arial" pitchFamily="34" charset="0"/>
              </a:rPr>
              <a:t>по научной </a:t>
            </a:r>
            <a:r>
              <a:rPr lang="ru-RU" sz="1600" dirty="0" smtClean="0">
                <a:solidFill>
                  <a:schemeClr val="tx1"/>
                </a:solidFill>
                <a:ea typeface="Times New Roman"/>
                <a:cs typeface="Arial" pitchFamily="34" charset="0"/>
              </a:rPr>
              <a:t>специальности </a:t>
            </a:r>
            <a:r>
              <a:rPr lang="ru-RU" sz="1600" dirty="0">
                <a:solidFill>
                  <a:schemeClr val="tx1"/>
                </a:solidFill>
                <a:ea typeface="Times New Roman"/>
                <a:cs typeface="Arial" pitchFamily="34" charset="0"/>
              </a:rPr>
              <a:t>допускается к организации, в которой </a:t>
            </a:r>
            <a:r>
              <a:rPr lang="ru-RU" sz="1600" u="sng" dirty="0">
                <a:solidFill>
                  <a:srgbClr val="FF0000"/>
                </a:solidFill>
                <a:ea typeface="Times New Roman"/>
                <a:cs typeface="Arial" pitchFamily="34" charset="0"/>
              </a:rPr>
              <a:t>создан </a:t>
            </a:r>
            <a:r>
              <a:rPr lang="ru-RU" sz="1600" u="sng" dirty="0" smtClean="0">
                <a:solidFill>
                  <a:srgbClr val="FF0000"/>
                </a:solidFill>
                <a:ea typeface="Times New Roman"/>
                <a:cs typeface="Arial" pitchFamily="34" charset="0"/>
              </a:rPr>
              <a:t>диссертационный совет </a:t>
            </a:r>
            <a:r>
              <a:rPr lang="ru-RU" sz="1600" u="sng" dirty="0">
                <a:solidFill>
                  <a:srgbClr val="FF0000"/>
                </a:solidFill>
                <a:ea typeface="Times New Roman"/>
                <a:cs typeface="Arial" pitchFamily="34" charset="0"/>
              </a:rPr>
              <a:t>по защите диссертаций</a:t>
            </a:r>
            <a:r>
              <a:rPr lang="ru-RU" sz="1600" dirty="0">
                <a:solidFill>
                  <a:schemeClr val="tx1"/>
                </a:solidFill>
                <a:ea typeface="Times New Roman"/>
                <a:cs typeface="Arial" pitchFamily="34" charset="0"/>
              </a:rPr>
              <a:t> на соискание ученой степени </a:t>
            </a:r>
            <a:r>
              <a:rPr lang="ru-RU" sz="1600" dirty="0" smtClean="0">
                <a:solidFill>
                  <a:schemeClr val="tx1"/>
                </a:solidFill>
                <a:ea typeface="Times New Roman"/>
                <a:cs typeface="Arial" pitchFamily="34" charset="0"/>
              </a:rPr>
              <a:t>кандидата / доктора наук по </a:t>
            </a:r>
            <a:r>
              <a:rPr lang="ru-RU" sz="1600" dirty="0">
                <a:solidFill>
                  <a:schemeClr val="tx1"/>
                </a:solidFill>
                <a:ea typeface="Times New Roman"/>
                <a:cs typeface="Arial" pitchFamily="34" charset="0"/>
              </a:rPr>
              <a:t>соответствующей научной </a:t>
            </a:r>
            <a:r>
              <a:rPr lang="ru-RU" sz="1600" dirty="0" smtClean="0">
                <a:solidFill>
                  <a:schemeClr val="tx1"/>
                </a:solidFill>
                <a:ea typeface="Times New Roman"/>
                <a:cs typeface="Arial" pitchFamily="34" charset="0"/>
              </a:rPr>
              <a:t>специальности.</a:t>
            </a:r>
            <a:endParaRPr lang="ru-RU" sz="1600" dirty="0">
              <a:solidFill>
                <a:schemeClr val="tx1"/>
              </a:solidFill>
              <a:ea typeface="Times New Roman"/>
              <a:cs typeface="Arial" pitchFamily="34" charset="0"/>
            </a:endParaRPr>
          </a:p>
          <a:p>
            <a:pPr marL="539750" algn="just">
              <a:lnSpc>
                <a:spcPct val="114000"/>
              </a:lnSpc>
              <a:spcAft>
                <a:spcPts val="0"/>
              </a:spcAft>
            </a:pPr>
            <a:r>
              <a:rPr lang="ru-RU" sz="1600" u="sng" dirty="0" smtClean="0">
                <a:solidFill>
                  <a:srgbClr val="FF0000"/>
                </a:solidFill>
                <a:ea typeface="Times New Roman"/>
                <a:cs typeface="Arial" pitchFamily="34" charset="0"/>
              </a:rPr>
              <a:t>Прикрепление лиц для подготовки</a:t>
            </a:r>
            <a:r>
              <a:rPr lang="ru-RU" sz="1600" dirty="0" smtClean="0">
                <a:solidFill>
                  <a:srgbClr val="FF0000"/>
                </a:solidFill>
                <a:ea typeface="Times New Roman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ea typeface="Times New Roman"/>
                <a:cs typeface="Arial" pitchFamily="34" charset="0"/>
              </a:rPr>
              <a:t>диссертации на соискание ученой степени кандидата наук без освоения программ подготовки научно-педагогических кадров в аспирантуре осуществляется на срок </a:t>
            </a:r>
            <a:r>
              <a:rPr lang="ru-RU" sz="1600" dirty="0" smtClean="0">
                <a:solidFill>
                  <a:srgbClr val="FF0000"/>
                </a:solidFill>
                <a:ea typeface="Times New Roman"/>
                <a:cs typeface="Arial" pitchFamily="34" charset="0"/>
              </a:rPr>
              <a:t>не более 3-х лет</a:t>
            </a:r>
            <a:r>
              <a:rPr lang="ru-RU" sz="1600" dirty="0" smtClean="0">
                <a:solidFill>
                  <a:schemeClr val="tx1"/>
                </a:solidFill>
                <a:ea typeface="Times New Roman"/>
                <a:cs typeface="Arial" pitchFamily="34" charset="0"/>
              </a:rPr>
              <a:t>.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100709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08720"/>
            <a:ext cx="9144000" cy="864096"/>
          </a:xfrm>
        </p:spPr>
        <p:txBody>
          <a:bodyPr/>
          <a:lstStyle/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</a:rPr>
              <a:t>Диссертационные советы, действующие на базе ПГТУ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3568" y="1844824"/>
          <a:ext cx="7776864" cy="3816423"/>
        </p:xfrm>
        <a:graphic>
          <a:graphicData uri="http://schemas.openxmlformats.org/drawingml/2006/table">
            <a:tbl>
              <a:tblPr/>
              <a:tblGrid>
                <a:gridCol w="2099286"/>
                <a:gridCol w="5677578"/>
              </a:tblGrid>
              <a:tr h="36004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Шифр совета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Научные специальности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3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b="1" u="none" dirty="0">
                          <a:latin typeface="Calibri"/>
                          <a:ea typeface="Calibri"/>
                          <a:cs typeface="Times New Roman"/>
                        </a:rPr>
                        <a:t>Д 212.115.02</a:t>
                      </a:r>
                      <a:endParaRPr lang="ru-RU" sz="1600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05.21.01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– Технология и машины лесозаготовок и лесного хозяйства (технические науки)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b="1" u="none" dirty="0">
                          <a:latin typeface="Calibri"/>
                          <a:ea typeface="Calibri"/>
                          <a:cs typeface="Times New Roman"/>
                        </a:rPr>
                        <a:t>Д 212.115.03</a:t>
                      </a:r>
                      <a:endParaRPr lang="ru-RU" sz="1600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06.03.01 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– Лесные культуры, селекция, семеноводство (сельскохозяйственные науки) </a:t>
                      </a: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06.03.02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– Лесоведение, лесоводство, лесоустройство и лесная таксация (сельскохозяйственные науки)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192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b="1" u="none" dirty="0">
                          <a:latin typeface="Calibri"/>
                          <a:ea typeface="Calibri"/>
                          <a:cs typeface="Times New Roman"/>
                        </a:rPr>
                        <a:t>Д </a:t>
                      </a:r>
                      <a:r>
                        <a:rPr lang="ru-RU" sz="1600" b="1" u="none" dirty="0" smtClean="0">
                          <a:latin typeface="Calibri"/>
                          <a:ea typeface="Calibri"/>
                          <a:cs typeface="Times New Roman"/>
                        </a:rPr>
                        <a:t>999.028.03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объединенный диссертационный совет, действующий на базе КНИТУ-КАИ, ПГТУ, 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МарГУ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05.12.13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– Системы, сети и устройства телекоммуникаций (технические науки); </a:t>
                      </a: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05.11.14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– Технология приборостроения (технические науки); </a:t>
                      </a: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05.02.22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– Организация производства (промышленность и связь) (технические науки)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78875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323528" y="1052736"/>
            <a:ext cx="8424936" cy="1656184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kern="0" dirty="0" smtClean="0">
                <a:solidFill>
                  <a:sysClr val="windowText" lastClr="000000"/>
                </a:solidFill>
                <a:latin typeface="+mn-lt"/>
                <a:ea typeface="+mn-ea"/>
                <a:cs typeface="Arial" pitchFamily="34" charset="0"/>
              </a:rPr>
              <a:t> Программы аспирантуры реализуются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kern="0" dirty="0" smtClean="0">
                <a:solidFill>
                  <a:srgbClr val="FF0000"/>
                </a:solidFill>
                <a:latin typeface="+mn-lt"/>
                <a:ea typeface="+mn-ea"/>
                <a:cs typeface="Arial" pitchFamily="34" charset="0"/>
              </a:rPr>
              <a:t>по направлениям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+mn-lt"/>
                <a:ea typeface="+mn-ea"/>
                <a:cs typeface="Arial" pitchFamily="34" charset="0"/>
              </a:rPr>
              <a:t>подготовки высшего образования - подготовки кадров высшей квалификации </a:t>
            </a:r>
            <a:r>
              <a:rPr lang="ru-RU" sz="1800" kern="0" dirty="0" smtClean="0">
                <a:latin typeface="+mn-lt"/>
                <a:ea typeface="+mn-ea"/>
                <a:cs typeface="Arial" pitchFamily="34" charset="0"/>
              </a:rPr>
              <a:t>по программам </a:t>
            </a:r>
            <a:r>
              <a:rPr lang="ru-RU" sz="1800" kern="0" dirty="0" smtClean="0">
                <a:solidFill>
                  <a:sysClr val="windowText" lastClr="000000"/>
                </a:solidFill>
                <a:latin typeface="+mn-lt"/>
                <a:ea typeface="+mn-ea"/>
                <a:cs typeface="Arial" pitchFamily="34" charset="0"/>
              </a:rPr>
              <a:t>подготовки научно-педагогических кадров в аспирантуре.</a:t>
            </a:r>
            <a:endParaRPr lang="ru-RU" sz="1800" kern="0" dirty="0">
              <a:solidFill>
                <a:sysClr val="windowText" lastClr="000000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7" name="Подзаголовок 4"/>
          <p:cNvSpPr>
            <a:spLocks noGrp="1"/>
          </p:cNvSpPr>
          <p:nvPr>
            <p:ph type="subTitle" idx="1"/>
          </p:nvPr>
        </p:nvSpPr>
        <p:spPr bwMode="auto">
          <a:xfrm>
            <a:off x="323528" y="2780928"/>
            <a:ext cx="8424936" cy="1944216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i="1" kern="0" dirty="0" smtClean="0">
                <a:solidFill>
                  <a:sysClr val="windowText" lastClr="000000"/>
                </a:solidFill>
                <a:cs typeface="Arial" pitchFamily="34" charset="0"/>
              </a:rPr>
              <a:t>Направление подготовки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имеет </a:t>
            </a:r>
            <a:r>
              <a:rPr lang="ru-RU" sz="1800" kern="0" dirty="0" smtClean="0">
                <a:solidFill>
                  <a:sysClr val="windowText" lastClr="000000"/>
                </a:solidFill>
                <a:cs typeface="Arial" pitchFamily="34" charset="0"/>
              </a:rPr>
              <a:t> </a:t>
            </a:r>
            <a:r>
              <a:rPr kumimoji="0" lang="ru-RU" sz="18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cs typeface="Arial" pitchFamily="34" charset="0"/>
              </a:rPr>
              <a:t>направленность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rPr>
              <a:t>,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itchFamily="34" charset="0"/>
              </a:rPr>
              <a:t>характеризующую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ее ориентацию на конкретные области знания и (или) виды деятельности и 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itchFamily="34" charset="0"/>
              </a:rPr>
              <a:t>определяющую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 ее предметно-тематическое содержание, преобладающие виды учебной деятельности обучающихся и требования к результатам ее освоения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rPr>
              <a:t>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323528" y="4797152"/>
            <a:ext cx="8424936" cy="1656184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latin typeface="+mn-lt"/>
                <a:ea typeface="Times New Roman"/>
                <a:cs typeface="Arial" pitchFamily="34" charset="0"/>
              </a:rPr>
              <a:t>В </a:t>
            </a:r>
            <a:r>
              <a:rPr lang="ru-RU" sz="1800" b="1" i="1" dirty="0" smtClean="0">
                <a:latin typeface="+mn-lt"/>
                <a:ea typeface="Times New Roman"/>
                <a:cs typeface="Arial" pitchFamily="34" charset="0"/>
              </a:rPr>
              <a:t>аспирантуре ПГТУ </a:t>
            </a:r>
            <a:r>
              <a:rPr lang="ru-RU" sz="1800" dirty="0" smtClean="0">
                <a:latin typeface="+mn-lt"/>
                <a:ea typeface="Times New Roman"/>
                <a:cs typeface="Arial" pitchFamily="34" charset="0"/>
              </a:rPr>
              <a:t>ведется подготовка научно-педагогических кадров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latin typeface="+mn-lt"/>
                <a:ea typeface="Times New Roman"/>
                <a:cs typeface="Arial" pitchFamily="34" charset="0"/>
              </a:rPr>
              <a:t>по</a:t>
            </a:r>
            <a:r>
              <a:rPr lang="ru-RU" sz="1800" b="1" dirty="0" smtClean="0">
                <a:solidFill>
                  <a:srgbClr val="FF0000"/>
                </a:solidFill>
                <a:latin typeface="+mn-lt"/>
                <a:ea typeface="Times New Roman"/>
                <a:cs typeface="Arial" pitchFamily="34" charset="0"/>
              </a:rPr>
              <a:t> 14  направлениям</a:t>
            </a:r>
            <a:r>
              <a:rPr lang="ru-RU" sz="1800" b="1" dirty="0" smtClean="0">
                <a:latin typeface="+mn-lt"/>
                <a:ea typeface="Times New Roman"/>
                <a:cs typeface="Arial" pitchFamily="34" charset="0"/>
              </a:rPr>
              <a:t> </a:t>
            </a:r>
            <a:r>
              <a:rPr lang="ru-RU" sz="1800" dirty="0" smtClean="0">
                <a:latin typeface="+mn-lt"/>
                <a:ea typeface="Times New Roman"/>
                <a:cs typeface="Arial" pitchFamily="34" charset="0"/>
              </a:rPr>
              <a:t>и</a:t>
            </a:r>
            <a:r>
              <a:rPr lang="ru-RU" sz="1800" b="1" dirty="0" smtClean="0">
                <a:latin typeface="+mn-lt"/>
                <a:ea typeface="Times New Roman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+mn-lt"/>
                <a:ea typeface="Times New Roman"/>
                <a:cs typeface="Arial" pitchFamily="34" charset="0"/>
              </a:rPr>
              <a:t>33 направленностям</a:t>
            </a:r>
            <a:r>
              <a:rPr lang="ru-RU" sz="1800" dirty="0" smtClean="0">
                <a:latin typeface="+mn-lt"/>
                <a:ea typeface="Times New Roman"/>
                <a:cs typeface="Arial" pitchFamily="34" charset="0"/>
              </a:rPr>
              <a:t>.</a:t>
            </a:r>
            <a:endParaRPr lang="ru-RU" sz="1800" kern="0" dirty="0">
              <a:latin typeface="+mn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5815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576064"/>
          </a:xfrm>
        </p:spPr>
        <p:txBody>
          <a:bodyPr/>
          <a:lstStyle/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</a:pPr>
            <a:r>
              <a:rPr lang="ru-RU" sz="1800" b="1" dirty="0">
                <a:solidFill>
                  <a:schemeClr val="accent2"/>
                </a:solidFill>
                <a:latin typeface="Arial" pitchFamily="34" charset="0"/>
                <a:ea typeface="Times New Roman"/>
                <a:cs typeface="Arial" pitchFamily="34" charset="0"/>
              </a:rPr>
              <a:t>Направления подготовки </a:t>
            </a:r>
            <a:r>
              <a:rPr lang="ru-RU" sz="1800" b="1" dirty="0" smtClean="0">
                <a:solidFill>
                  <a:schemeClr val="accent2"/>
                </a:solidFill>
                <a:latin typeface="Arial" pitchFamily="34" charset="0"/>
                <a:ea typeface="Times New Roman"/>
                <a:cs typeface="Arial" pitchFamily="34" charset="0"/>
              </a:rPr>
              <a:t>в аспирантуре ПГТУ</a:t>
            </a:r>
            <a:endParaRPr lang="ru-RU" sz="18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8424936" cy="5256584"/>
          </a:xfrm>
        </p:spPr>
        <p:txBody>
          <a:bodyPr/>
          <a:lstStyle/>
          <a:p>
            <a:pPr lvl="0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400" b="1" dirty="0" smtClean="0">
                <a:solidFill>
                  <a:schemeClr val="tx1"/>
                </a:solidFill>
                <a:ea typeface="Times New Roman"/>
                <a:cs typeface="Arial" pitchFamily="34" charset="0"/>
              </a:rPr>
              <a:t>срок обучения 3 года (очная форма обучения)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400" b="1" dirty="0" smtClean="0">
                <a:solidFill>
                  <a:srgbClr val="C00000"/>
                </a:solidFill>
                <a:ea typeface="Times New Roman"/>
                <a:cs typeface="Arial" pitchFamily="34" charset="0"/>
              </a:rPr>
              <a:t>35.06.04 Технологии, средства механизации и энергетическое оборудование в сельском, лесном и рыбном хозяйстве</a:t>
            </a:r>
            <a:r>
              <a:rPr lang="ru-RU" sz="1400" dirty="0" smtClean="0">
                <a:solidFill>
                  <a:srgbClr val="C00000"/>
                </a:solidFill>
                <a:ea typeface="Times New Roman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prstClr val="black">
                    <a:tint val="75000"/>
                  </a:prstClr>
                </a:solidFill>
                <a:ea typeface="Times New Roman"/>
                <a:cs typeface="Arial" pitchFamily="34" charset="0"/>
              </a:rPr>
              <a:t>(</a:t>
            </a:r>
            <a:r>
              <a:rPr lang="ru-RU" sz="1400" dirty="0" smtClean="0">
                <a:solidFill>
                  <a:srgbClr val="000000"/>
                </a:solidFill>
                <a:ea typeface="Times New Roman"/>
                <a:cs typeface="Arial" pitchFamily="34" charset="0"/>
              </a:rPr>
              <a:t>Технологии и средства механизации сельского хозяйства; Технологии и средства технического обслуживания в сельском хозяйстве; Технологии и машины лесозаготовок и лесного хозяйства; </a:t>
            </a:r>
            <a:r>
              <a:rPr lang="ru-RU" sz="1400" dirty="0" err="1" smtClean="0">
                <a:solidFill>
                  <a:srgbClr val="000000"/>
                </a:solidFill>
                <a:ea typeface="Times New Roman"/>
                <a:cs typeface="Arial" pitchFamily="34" charset="0"/>
              </a:rPr>
              <a:t>Древесиноведение</a:t>
            </a:r>
            <a:r>
              <a:rPr lang="ru-RU" sz="1400" dirty="0" smtClean="0">
                <a:solidFill>
                  <a:srgbClr val="000000"/>
                </a:solidFill>
                <a:ea typeface="Times New Roman"/>
                <a:cs typeface="Arial" pitchFamily="34" charset="0"/>
              </a:rPr>
              <a:t>, технология и оборудование деревопереработки; Химия древесины)</a:t>
            </a:r>
            <a:endParaRPr lang="ru-RU" sz="1400" dirty="0" smtClean="0">
              <a:solidFill>
                <a:prstClr val="black">
                  <a:tint val="75000"/>
                </a:prstClr>
              </a:solidFill>
              <a:ea typeface="Calibri"/>
              <a:cs typeface="Arial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400" b="1" dirty="0" smtClean="0">
                <a:solidFill>
                  <a:srgbClr val="C00000"/>
                </a:solidFill>
                <a:ea typeface="Times New Roman"/>
                <a:cs typeface="Arial" pitchFamily="34" charset="0"/>
              </a:rPr>
              <a:t>38.06.01 Экономика</a:t>
            </a:r>
            <a:r>
              <a:rPr lang="ru-RU" sz="1400" dirty="0" smtClean="0">
                <a:solidFill>
                  <a:srgbClr val="C00000"/>
                </a:solidFill>
                <a:ea typeface="Times New Roman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prstClr val="black">
                    <a:tint val="75000"/>
                  </a:prstClr>
                </a:solidFill>
                <a:ea typeface="Times New Roman"/>
                <a:cs typeface="Arial" pitchFamily="34" charset="0"/>
              </a:rPr>
              <a:t>(</a:t>
            </a:r>
            <a:r>
              <a:rPr lang="ru-RU" sz="1400" dirty="0" smtClean="0">
                <a:solidFill>
                  <a:srgbClr val="000000"/>
                </a:solidFill>
                <a:ea typeface="Times New Roman"/>
                <a:cs typeface="Arial" pitchFamily="34" charset="0"/>
              </a:rPr>
              <a:t>Экономическая теория; Экономика и управление народным хозяйством; Финансы, денежное обращение и кредит; Бухгалтерский учет,  статистика; </a:t>
            </a:r>
            <a:r>
              <a:rPr lang="ru-RU" sz="1400" dirty="0" smtClean="0">
                <a:solidFill>
                  <a:schemeClr val="tx1"/>
                </a:solidFill>
                <a:cs typeface="Arial" pitchFamily="34" charset="0"/>
              </a:rPr>
              <a:t>Организация производства</a:t>
            </a:r>
            <a:r>
              <a:rPr lang="ru-RU" sz="1400" dirty="0" smtClean="0">
                <a:solidFill>
                  <a:srgbClr val="000000"/>
                </a:solidFill>
                <a:ea typeface="Times New Roman"/>
                <a:cs typeface="Arial" pitchFamily="34" charset="0"/>
              </a:rPr>
              <a:t>)</a:t>
            </a:r>
            <a:endParaRPr lang="ru-RU" sz="1400" dirty="0" smtClean="0">
              <a:solidFill>
                <a:prstClr val="black">
                  <a:tint val="75000"/>
                </a:prstClr>
              </a:solidFill>
              <a:ea typeface="Calibri"/>
              <a:cs typeface="Arial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400" b="1" dirty="0" smtClean="0">
                <a:solidFill>
                  <a:srgbClr val="C00000"/>
                </a:solidFill>
                <a:ea typeface="Times New Roman"/>
                <a:cs typeface="Arial" pitchFamily="34" charset="0"/>
              </a:rPr>
              <a:t>39.06.01 Социологические науки</a:t>
            </a:r>
            <a:r>
              <a:rPr lang="ru-RU" sz="1400" dirty="0" smtClean="0">
                <a:solidFill>
                  <a:srgbClr val="C00000"/>
                </a:solidFill>
                <a:ea typeface="Times New Roman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prstClr val="black">
                    <a:tint val="75000"/>
                  </a:prstClr>
                </a:solidFill>
                <a:ea typeface="Times New Roman"/>
                <a:cs typeface="Arial" pitchFamily="34" charset="0"/>
              </a:rPr>
              <a:t>(</a:t>
            </a:r>
            <a:r>
              <a:rPr lang="ru-RU" sz="1400" dirty="0" smtClean="0">
                <a:solidFill>
                  <a:srgbClr val="000000"/>
                </a:solidFill>
                <a:ea typeface="Times New Roman"/>
                <a:cs typeface="Arial" pitchFamily="34" charset="0"/>
              </a:rPr>
              <a:t>Социальная структура, социальные институты и процессы) </a:t>
            </a:r>
            <a:endParaRPr lang="ru-RU" sz="1400" dirty="0" smtClean="0">
              <a:solidFill>
                <a:prstClr val="black">
                  <a:tint val="75000"/>
                </a:prstClr>
              </a:solidFill>
              <a:ea typeface="Calibri"/>
              <a:cs typeface="Arial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400" b="1" dirty="0" smtClean="0">
                <a:solidFill>
                  <a:srgbClr val="C00000"/>
                </a:solidFill>
                <a:ea typeface="Times New Roman"/>
                <a:cs typeface="Arial" pitchFamily="34" charset="0"/>
              </a:rPr>
              <a:t>47.06.01 Философия, этика и религиоведение</a:t>
            </a:r>
            <a:r>
              <a:rPr lang="ru-RU" sz="1400" dirty="0" smtClean="0">
                <a:solidFill>
                  <a:srgbClr val="C00000"/>
                </a:solidFill>
                <a:ea typeface="Times New Roman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prstClr val="black">
                    <a:tint val="75000"/>
                  </a:prstClr>
                </a:solidFill>
                <a:ea typeface="Times New Roman"/>
                <a:cs typeface="Arial" pitchFamily="34" charset="0"/>
              </a:rPr>
              <a:t>(</a:t>
            </a:r>
            <a:r>
              <a:rPr lang="ru-RU" sz="1400" dirty="0" smtClean="0">
                <a:solidFill>
                  <a:srgbClr val="000000"/>
                </a:solidFill>
                <a:ea typeface="Times New Roman"/>
                <a:cs typeface="Arial" pitchFamily="34" charset="0"/>
              </a:rPr>
              <a:t>Социальная философия)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400" b="1" dirty="0" smtClean="0">
                <a:solidFill>
                  <a:schemeClr val="tx1"/>
                </a:solidFill>
                <a:ea typeface="Times New Roman"/>
                <a:cs typeface="Arial" pitchFamily="34" charset="0"/>
              </a:rPr>
              <a:t>срок обучения 4 года (очная форма обучения)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400" b="1" dirty="0" smtClean="0">
                <a:solidFill>
                  <a:srgbClr val="C00000"/>
                </a:solidFill>
                <a:ea typeface="Times New Roman"/>
                <a:cs typeface="Arial" pitchFamily="34" charset="0"/>
              </a:rPr>
              <a:t>03.06.01 Физика и астрономия  </a:t>
            </a:r>
            <a:r>
              <a:rPr lang="ru-RU" sz="1400" dirty="0" smtClean="0">
                <a:ea typeface="Times New Roman"/>
                <a:cs typeface="Arial" pitchFamily="34" charset="0"/>
              </a:rPr>
              <a:t>(</a:t>
            </a:r>
            <a:r>
              <a:rPr lang="ru-RU" sz="1400" dirty="0" smtClean="0">
                <a:solidFill>
                  <a:srgbClr val="000000"/>
                </a:solidFill>
                <a:ea typeface="Times New Roman"/>
                <a:cs typeface="Arial" pitchFamily="34" charset="0"/>
              </a:rPr>
              <a:t>Радиофизика)</a:t>
            </a:r>
            <a:endParaRPr lang="ru-RU" sz="1400" dirty="0" smtClean="0">
              <a:ea typeface="Calibri"/>
              <a:cs typeface="Arial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400" b="1" dirty="0" smtClean="0">
                <a:solidFill>
                  <a:srgbClr val="C00000"/>
                </a:solidFill>
                <a:ea typeface="Times New Roman"/>
                <a:cs typeface="Arial" pitchFamily="34" charset="0"/>
              </a:rPr>
              <a:t>06.06.01 Биологические науки</a:t>
            </a:r>
            <a:r>
              <a:rPr lang="ru-RU" sz="1400" dirty="0" smtClean="0">
                <a:solidFill>
                  <a:srgbClr val="C00000"/>
                </a:solidFill>
                <a:ea typeface="Times New Roman"/>
                <a:cs typeface="Arial" pitchFamily="34" charset="0"/>
              </a:rPr>
              <a:t> </a:t>
            </a:r>
            <a:r>
              <a:rPr lang="ru-RU" sz="1400" dirty="0" smtClean="0">
                <a:ea typeface="Times New Roman"/>
                <a:cs typeface="Arial" pitchFamily="34" charset="0"/>
              </a:rPr>
              <a:t>(</a:t>
            </a:r>
            <a:r>
              <a:rPr lang="ru-RU" sz="1400" dirty="0" smtClean="0">
                <a:solidFill>
                  <a:srgbClr val="000000"/>
                </a:solidFill>
                <a:ea typeface="Times New Roman"/>
                <a:cs typeface="Arial" pitchFamily="34" charset="0"/>
              </a:rPr>
              <a:t>Биотехнология (в т.ч. </a:t>
            </a:r>
            <a:r>
              <a:rPr lang="ru-RU" sz="1400" dirty="0" err="1" smtClean="0">
                <a:solidFill>
                  <a:srgbClr val="000000"/>
                </a:solidFill>
                <a:ea typeface="Times New Roman"/>
                <a:cs typeface="Arial" pitchFamily="34" charset="0"/>
              </a:rPr>
              <a:t>бионанотехнологии</a:t>
            </a:r>
            <a:r>
              <a:rPr lang="ru-RU" sz="1400" dirty="0" smtClean="0">
                <a:solidFill>
                  <a:srgbClr val="000000"/>
                </a:solidFill>
                <a:ea typeface="Times New Roman"/>
                <a:cs typeface="Arial" pitchFamily="34" charset="0"/>
              </a:rPr>
              <a:t>))</a:t>
            </a:r>
            <a:endParaRPr lang="ru-RU" sz="1400" dirty="0" smtClean="0">
              <a:ea typeface="Calibri"/>
              <a:cs typeface="Arial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400" b="1" dirty="0" smtClean="0">
                <a:solidFill>
                  <a:srgbClr val="C00000"/>
                </a:solidFill>
                <a:ea typeface="Times New Roman"/>
                <a:cs typeface="Arial" pitchFamily="34" charset="0"/>
              </a:rPr>
              <a:t>08.06.01 Техника и технологии строительства</a:t>
            </a:r>
            <a:r>
              <a:rPr lang="ru-RU" sz="1400" dirty="0" smtClean="0">
                <a:solidFill>
                  <a:srgbClr val="C00000"/>
                </a:solidFill>
                <a:ea typeface="Times New Roman"/>
                <a:cs typeface="Arial" pitchFamily="34" charset="0"/>
              </a:rPr>
              <a:t> </a:t>
            </a:r>
            <a:r>
              <a:rPr lang="ru-RU" sz="1400" dirty="0" smtClean="0">
                <a:ea typeface="Times New Roman"/>
                <a:cs typeface="Arial" pitchFamily="34" charset="0"/>
              </a:rPr>
              <a:t>(</a:t>
            </a:r>
            <a:r>
              <a:rPr lang="ru-RU" sz="1400" dirty="0" smtClean="0">
                <a:solidFill>
                  <a:srgbClr val="000000"/>
                </a:solidFill>
                <a:ea typeface="Times New Roman"/>
                <a:cs typeface="Arial" pitchFamily="34" charset="0"/>
              </a:rPr>
              <a:t>Строительные конструкции, здания и сооружения; Строительные материалы и изделия)</a:t>
            </a:r>
            <a:endParaRPr lang="ru-RU" sz="1400" dirty="0" smtClean="0">
              <a:ea typeface="Calibri"/>
              <a:cs typeface="Arial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400" b="1" dirty="0" smtClean="0">
                <a:solidFill>
                  <a:srgbClr val="C00000"/>
                </a:solidFill>
                <a:ea typeface="Times New Roman"/>
                <a:cs typeface="Arial" pitchFamily="34" charset="0"/>
              </a:rPr>
              <a:t>09.06.01 Информатика и вычислительная техника</a:t>
            </a:r>
            <a:r>
              <a:rPr lang="ru-RU" sz="1400" dirty="0" smtClean="0">
                <a:solidFill>
                  <a:srgbClr val="C00000"/>
                </a:solidFill>
                <a:ea typeface="Times New Roman"/>
                <a:cs typeface="Arial" pitchFamily="34" charset="0"/>
              </a:rPr>
              <a:t> </a:t>
            </a:r>
            <a:r>
              <a:rPr lang="ru-RU" sz="1400" dirty="0" smtClean="0">
                <a:ea typeface="Times New Roman"/>
                <a:cs typeface="Arial" pitchFamily="34" charset="0"/>
              </a:rPr>
              <a:t>(</a:t>
            </a:r>
            <a:r>
              <a:rPr lang="ru-RU" sz="1400" dirty="0" smtClean="0">
                <a:solidFill>
                  <a:srgbClr val="000000"/>
                </a:solidFill>
                <a:ea typeface="Times New Roman"/>
                <a:cs typeface="Arial" pitchFamily="34" charset="0"/>
              </a:rPr>
              <a:t>Элементы и устройства вычислительной техники и систем управления; Управление в социальных и экономических системах; Математическое и программное обеспечение вычислительных машин, комплексов и компьютерных сетей; Системы автоматизации проектирования, Вычислительные машины, комплексы и компьютерные сети; Теоретические основы информатики; </a:t>
            </a:r>
            <a:r>
              <a:rPr lang="ru-RU" sz="1400" dirty="0" smtClean="0">
                <a:solidFill>
                  <a:schemeClr val="tx1"/>
                </a:solidFill>
                <a:cs typeface="Arial" pitchFamily="34" charset="0"/>
              </a:rPr>
              <a:t>Математическое моделирование, численные методы и комплексы программ</a:t>
            </a:r>
            <a:r>
              <a:rPr lang="ru-RU" sz="1400" dirty="0" smtClean="0">
                <a:solidFill>
                  <a:srgbClr val="000000"/>
                </a:solidFill>
                <a:ea typeface="Times New Roman"/>
                <a:cs typeface="Arial" pitchFamily="34" charset="0"/>
              </a:rPr>
              <a:t>)</a:t>
            </a:r>
            <a:endParaRPr lang="ru-RU" sz="1400" b="1" dirty="0" smtClean="0">
              <a:solidFill>
                <a:schemeClr val="accent2"/>
              </a:solidFill>
              <a:ea typeface="Times New Roman"/>
              <a:cs typeface="Arial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1200" dirty="0" smtClean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8875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576064"/>
          </a:xfrm>
        </p:spPr>
        <p:txBody>
          <a:bodyPr/>
          <a:lstStyle/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</a:pPr>
            <a:r>
              <a:rPr lang="ru-RU" sz="1800" b="1" dirty="0">
                <a:solidFill>
                  <a:schemeClr val="accent2"/>
                </a:solidFill>
                <a:latin typeface="Arial" pitchFamily="34" charset="0"/>
                <a:ea typeface="Times New Roman"/>
                <a:cs typeface="Arial" pitchFamily="34" charset="0"/>
              </a:rPr>
              <a:t>Направления подготовки </a:t>
            </a:r>
            <a:r>
              <a:rPr lang="ru-RU" sz="1800" b="1" dirty="0" smtClean="0">
                <a:solidFill>
                  <a:schemeClr val="accent2"/>
                </a:solidFill>
                <a:latin typeface="Arial" pitchFamily="34" charset="0"/>
                <a:ea typeface="Times New Roman"/>
                <a:cs typeface="Arial" pitchFamily="34" charset="0"/>
              </a:rPr>
              <a:t>в аспирантуре ПГТУ</a:t>
            </a:r>
            <a:endParaRPr lang="ru-RU" sz="18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8424936" cy="511256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400" dirty="0" smtClean="0">
                <a:solidFill>
                  <a:srgbClr val="000000"/>
                </a:solidFill>
                <a:ea typeface="Times New Roman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ea typeface="Times New Roman"/>
                <a:cs typeface="Arial" pitchFamily="34" charset="0"/>
              </a:rPr>
              <a:t>срок обучения 4 года (очная форма обучения)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400" b="1" dirty="0" smtClean="0">
                <a:solidFill>
                  <a:srgbClr val="C00000"/>
                </a:solidFill>
                <a:ea typeface="Times New Roman"/>
                <a:cs typeface="Arial" pitchFamily="34" charset="0"/>
              </a:rPr>
              <a:t>10.06.01</a:t>
            </a:r>
            <a:r>
              <a:rPr lang="ru-RU" sz="1400" b="1" dirty="0">
                <a:solidFill>
                  <a:srgbClr val="C00000"/>
                </a:solidFill>
                <a:ea typeface="Times New Roman"/>
                <a:cs typeface="Arial" pitchFamily="34" charset="0"/>
              </a:rPr>
              <a:t> Информационная безопасность</a:t>
            </a:r>
            <a:r>
              <a:rPr lang="ru-RU" sz="1400" dirty="0">
                <a:solidFill>
                  <a:srgbClr val="C00000"/>
                </a:solidFill>
                <a:ea typeface="Times New Roman"/>
                <a:cs typeface="Arial" pitchFamily="34" charset="0"/>
              </a:rPr>
              <a:t> </a:t>
            </a:r>
            <a:r>
              <a:rPr lang="ru-RU" sz="1400" dirty="0" smtClean="0">
                <a:ea typeface="Times New Roman"/>
                <a:cs typeface="Arial" pitchFamily="34" charset="0"/>
              </a:rPr>
              <a:t>(</a:t>
            </a:r>
            <a:r>
              <a:rPr lang="ru-RU" sz="1400" dirty="0" smtClean="0">
                <a:solidFill>
                  <a:srgbClr val="000000"/>
                </a:solidFill>
                <a:ea typeface="Times New Roman"/>
                <a:cs typeface="Arial" pitchFamily="34" charset="0"/>
              </a:rPr>
              <a:t>Методы </a:t>
            </a:r>
            <a:r>
              <a:rPr lang="ru-RU" sz="1400" dirty="0">
                <a:solidFill>
                  <a:srgbClr val="000000"/>
                </a:solidFill>
                <a:ea typeface="Times New Roman"/>
                <a:cs typeface="Arial" pitchFamily="34" charset="0"/>
              </a:rPr>
              <a:t>и системы защиты информации, информационная </a:t>
            </a:r>
            <a:r>
              <a:rPr lang="ru-RU" sz="1400" dirty="0" smtClean="0">
                <a:solidFill>
                  <a:srgbClr val="000000"/>
                </a:solidFill>
                <a:ea typeface="Times New Roman"/>
                <a:cs typeface="Arial" pitchFamily="34" charset="0"/>
              </a:rPr>
              <a:t>безопасность)</a:t>
            </a:r>
            <a:endParaRPr lang="ru-RU" sz="1400" dirty="0">
              <a:ea typeface="Calibri"/>
              <a:cs typeface="Arial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400" b="1" dirty="0">
                <a:solidFill>
                  <a:srgbClr val="C00000"/>
                </a:solidFill>
                <a:ea typeface="Times New Roman"/>
                <a:cs typeface="Arial" pitchFamily="34" charset="0"/>
              </a:rPr>
              <a:t>11.06.01 Электроника, радиотехника и системы связи </a:t>
            </a:r>
            <a:r>
              <a:rPr lang="ru-RU" sz="1400" dirty="0" smtClean="0">
                <a:ea typeface="Times New Roman"/>
                <a:cs typeface="Arial" pitchFamily="34" charset="0"/>
              </a:rPr>
              <a:t>(</a:t>
            </a:r>
            <a:r>
              <a:rPr lang="ru-RU" sz="1400" dirty="0" smtClean="0">
                <a:solidFill>
                  <a:srgbClr val="000000"/>
                </a:solidFill>
                <a:ea typeface="Times New Roman"/>
                <a:cs typeface="Arial" pitchFamily="34" charset="0"/>
              </a:rPr>
              <a:t>Радиотехника</a:t>
            </a:r>
            <a:r>
              <a:rPr lang="ru-RU" sz="1400" dirty="0">
                <a:solidFill>
                  <a:srgbClr val="000000"/>
                </a:solidFill>
                <a:ea typeface="Times New Roman"/>
                <a:cs typeface="Arial" pitchFamily="34" charset="0"/>
              </a:rPr>
              <a:t>, в т</a:t>
            </a:r>
            <a:r>
              <a:rPr lang="ru-RU" sz="1400" dirty="0" smtClean="0">
                <a:solidFill>
                  <a:srgbClr val="000000"/>
                </a:solidFill>
                <a:ea typeface="Times New Roman"/>
                <a:cs typeface="Arial" pitchFamily="34" charset="0"/>
              </a:rPr>
              <a:t>. ч</a:t>
            </a:r>
            <a:r>
              <a:rPr lang="ru-RU" sz="1400" dirty="0">
                <a:solidFill>
                  <a:srgbClr val="000000"/>
                </a:solidFill>
                <a:ea typeface="Times New Roman"/>
                <a:cs typeface="Arial" pitchFamily="34" charset="0"/>
              </a:rPr>
              <a:t>. системы и устройства </a:t>
            </a:r>
            <a:r>
              <a:rPr lang="ru-RU" sz="1400" dirty="0" smtClean="0">
                <a:solidFill>
                  <a:srgbClr val="000000"/>
                </a:solidFill>
                <a:ea typeface="Times New Roman"/>
                <a:cs typeface="Arial" pitchFamily="34" charset="0"/>
              </a:rPr>
              <a:t>телевидения; Системы</a:t>
            </a:r>
            <a:r>
              <a:rPr lang="ru-RU" sz="1400" dirty="0">
                <a:solidFill>
                  <a:srgbClr val="000000"/>
                </a:solidFill>
                <a:ea typeface="Times New Roman"/>
                <a:cs typeface="Arial" pitchFamily="34" charset="0"/>
              </a:rPr>
              <a:t>, сети и устройства </a:t>
            </a:r>
            <a:r>
              <a:rPr lang="ru-RU" sz="1400" dirty="0" smtClean="0">
                <a:solidFill>
                  <a:srgbClr val="000000"/>
                </a:solidFill>
                <a:ea typeface="Times New Roman"/>
                <a:cs typeface="Arial" pitchFamily="34" charset="0"/>
              </a:rPr>
              <a:t>телекоммуникаций; </a:t>
            </a:r>
            <a:r>
              <a:rPr lang="ru-RU" sz="1400" dirty="0" smtClean="0">
                <a:solidFill>
                  <a:schemeClr val="tx1"/>
                </a:solidFill>
                <a:cs typeface="Arial" pitchFamily="34" charset="0"/>
              </a:rPr>
              <a:t>Твердотельная электроника,  радиоэлектронные компоненты, микро- и  </a:t>
            </a:r>
            <a:r>
              <a:rPr lang="ru-RU" sz="1400" dirty="0" err="1" smtClean="0">
                <a:solidFill>
                  <a:schemeClr val="tx1"/>
                </a:solidFill>
                <a:cs typeface="Arial" pitchFamily="34" charset="0"/>
              </a:rPr>
              <a:t>наноэлектроника</a:t>
            </a:r>
            <a:r>
              <a:rPr lang="ru-RU" sz="1400" dirty="0" smtClean="0">
                <a:solidFill>
                  <a:schemeClr val="tx1"/>
                </a:solidFill>
                <a:cs typeface="Arial" pitchFamily="34" charset="0"/>
              </a:rPr>
              <a:t>, приборы на квантовых  эффектах</a:t>
            </a:r>
            <a:r>
              <a:rPr lang="ru-RU" sz="1400" dirty="0" smtClean="0">
                <a:solidFill>
                  <a:srgbClr val="000000"/>
                </a:solidFill>
                <a:ea typeface="Times New Roman"/>
                <a:cs typeface="Arial" pitchFamily="34" charset="0"/>
              </a:rPr>
              <a:t>)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400" b="1" dirty="0" smtClean="0">
                <a:solidFill>
                  <a:srgbClr val="C00000"/>
                </a:solidFill>
                <a:ea typeface="Times New Roman"/>
                <a:cs typeface="Arial" pitchFamily="34" charset="0"/>
              </a:rPr>
              <a:t>12.06.01 Фотоника, приборостроение, оптические и биотехнические системы и технологии</a:t>
            </a:r>
            <a:r>
              <a:rPr lang="ru-RU" sz="1400" dirty="0" smtClean="0">
                <a:solidFill>
                  <a:srgbClr val="C00000"/>
                </a:solidFill>
                <a:ea typeface="Times New Roman"/>
                <a:cs typeface="Arial" pitchFamily="34" charset="0"/>
              </a:rPr>
              <a:t> </a:t>
            </a:r>
            <a:r>
              <a:rPr lang="ru-RU" sz="1400" dirty="0" smtClean="0">
                <a:ea typeface="Times New Roman"/>
                <a:cs typeface="Arial" pitchFamily="34" charset="0"/>
              </a:rPr>
              <a:t>(</a:t>
            </a:r>
            <a:r>
              <a:rPr lang="ru-RU" sz="1400" dirty="0" smtClean="0">
                <a:solidFill>
                  <a:srgbClr val="000000"/>
                </a:solidFill>
                <a:ea typeface="Times New Roman"/>
                <a:cs typeface="Arial" pitchFamily="34" charset="0"/>
              </a:rPr>
              <a:t>Приборы, системы и изделия медицинского назначения;</a:t>
            </a:r>
            <a:r>
              <a:rPr lang="ru-RU" sz="1400" dirty="0" smtClean="0"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cs typeface="Arial" pitchFamily="34" charset="0"/>
              </a:rPr>
              <a:t>Технология приборостроения</a:t>
            </a:r>
            <a:r>
              <a:rPr lang="ru-RU" sz="1400" dirty="0" smtClean="0">
                <a:solidFill>
                  <a:srgbClr val="000000"/>
                </a:solidFill>
                <a:ea typeface="Times New Roman"/>
                <a:cs typeface="Arial" pitchFamily="34" charset="0"/>
              </a:rPr>
              <a:t>)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400" b="1" dirty="0" smtClean="0">
                <a:solidFill>
                  <a:srgbClr val="C00000"/>
                </a:solidFill>
                <a:ea typeface="Times New Roman"/>
                <a:cs typeface="Arial" pitchFamily="34" charset="0"/>
              </a:rPr>
              <a:t>22.06.01 Технологии материалов </a:t>
            </a:r>
            <a:r>
              <a:rPr lang="ru-RU" sz="1400" dirty="0" smtClean="0">
                <a:solidFill>
                  <a:prstClr val="black">
                    <a:tint val="75000"/>
                  </a:prstClr>
                </a:solidFill>
                <a:ea typeface="Times New Roman"/>
                <a:cs typeface="Arial" pitchFamily="34" charset="0"/>
              </a:rPr>
              <a:t>(</a:t>
            </a:r>
            <a:r>
              <a:rPr lang="ru-RU" sz="1400" dirty="0" smtClean="0">
                <a:solidFill>
                  <a:srgbClr val="000000"/>
                </a:solidFill>
                <a:ea typeface="Times New Roman"/>
                <a:cs typeface="Arial" pitchFamily="34" charset="0"/>
              </a:rPr>
              <a:t>Материаловедение (машиностроение))</a:t>
            </a:r>
            <a:endParaRPr lang="ru-RU" sz="1400" dirty="0" smtClean="0">
              <a:solidFill>
                <a:prstClr val="black">
                  <a:tint val="75000"/>
                </a:prstClr>
              </a:solidFill>
              <a:ea typeface="Calibri"/>
              <a:cs typeface="Arial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400" b="1" dirty="0" smtClean="0">
                <a:solidFill>
                  <a:srgbClr val="C00000"/>
                </a:solidFill>
                <a:ea typeface="Times New Roman"/>
                <a:cs typeface="Arial" pitchFamily="34" charset="0"/>
              </a:rPr>
              <a:t>30.06.01 Фундаментальная медицина</a:t>
            </a:r>
            <a:r>
              <a:rPr lang="ru-RU" sz="1400" dirty="0" smtClean="0">
                <a:solidFill>
                  <a:srgbClr val="C00000"/>
                </a:solidFill>
                <a:ea typeface="Times New Roman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prstClr val="black">
                    <a:tint val="75000"/>
                  </a:prstClr>
                </a:solidFill>
                <a:ea typeface="Times New Roman"/>
                <a:cs typeface="Arial" pitchFamily="34" charset="0"/>
              </a:rPr>
              <a:t>(</a:t>
            </a:r>
            <a:r>
              <a:rPr lang="ru-RU" sz="1400" dirty="0" smtClean="0">
                <a:solidFill>
                  <a:srgbClr val="000000"/>
                </a:solidFill>
                <a:ea typeface="Times New Roman"/>
                <a:cs typeface="Arial" pitchFamily="34" charset="0"/>
              </a:rPr>
              <a:t>Восстановительная медицина, спортивная медицина, лечебная физкультура, курортология и физиотерапия)</a:t>
            </a:r>
            <a:endParaRPr lang="ru-RU" sz="1400" dirty="0" smtClean="0">
              <a:solidFill>
                <a:prstClr val="black">
                  <a:tint val="75000"/>
                </a:prstClr>
              </a:solidFill>
              <a:ea typeface="Calibri"/>
              <a:cs typeface="Arial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400" b="1" dirty="0" smtClean="0">
                <a:solidFill>
                  <a:srgbClr val="C00000"/>
                </a:solidFill>
                <a:ea typeface="Times New Roman"/>
                <a:cs typeface="Arial" pitchFamily="34" charset="0"/>
              </a:rPr>
              <a:t>35.06.02 Лесное хозяйство</a:t>
            </a:r>
            <a:r>
              <a:rPr lang="ru-RU" sz="1400" dirty="0" smtClean="0">
                <a:solidFill>
                  <a:srgbClr val="C00000"/>
                </a:solidFill>
                <a:ea typeface="Times New Roman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prstClr val="black">
                    <a:tint val="75000"/>
                  </a:prstClr>
                </a:solidFill>
                <a:ea typeface="Times New Roman"/>
                <a:cs typeface="Arial" pitchFamily="34" charset="0"/>
              </a:rPr>
              <a:t>(</a:t>
            </a:r>
            <a:r>
              <a:rPr lang="ru-RU" sz="1400" dirty="0" smtClean="0">
                <a:solidFill>
                  <a:srgbClr val="000000"/>
                </a:solidFill>
                <a:ea typeface="Times New Roman"/>
                <a:cs typeface="Arial" pitchFamily="34" charset="0"/>
              </a:rPr>
              <a:t>Лесные культуры, селекция, семеноводство;  Лесоведение, лесоводство, лесоустройство и лесная таксация)</a:t>
            </a:r>
            <a:endParaRPr lang="ru-RU" sz="1400" dirty="0" smtClean="0">
              <a:solidFill>
                <a:prstClr val="black">
                  <a:tint val="75000"/>
                </a:prstClr>
              </a:solidFill>
              <a:ea typeface="Calibri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1200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5" name="Picture 2" descr="C:\Users\FilenkoYA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941168"/>
            <a:ext cx="1398054" cy="139805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8875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52736"/>
            <a:ext cx="9144000" cy="504056"/>
          </a:xfrm>
        </p:spPr>
        <p:txBody>
          <a:bodyPr/>
          <a:lstStyle/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chemeClr val="accent2"/>
                </a:solidFill>
                <a:latin typeface="Arial" pitchFamily="34" charset="0"/>
                <a:ea typeface="Times New Roman"/>
                <a:cs typeface="Arial" pitchFamily="34" charset="0"/>
              </a:rPr>
              <a:t>Научное руководство аспирантами</a:t>
            </a:r>
            <a:endParaRPr lang="ru-RU" sz="18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5536" y="1700808"/>
          <a:ext cx="8136904" cy="3560669"/>
        </p:xfrm>
        <a:graphic>
          <a:graphicData uri="http://schemas.openxmlformats.org/drawingml/2006/table">
            <a:tbl>
              <a:tblPr/>
              <a:tblGrid>
                <a:gridCol w="1848313"/>
                <a:gridCol w="2976223"/>
                <a:gridCol w="1152128"/>
                <a:gridCol w="2160240"/>
              </a:tblGrid>
              <a:tr h="2782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Направление подготовки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Направленность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Calibri"/>
                          <a:cs typeface="Times New Roman"/>
                        </a:rPr>
                        <a:t>Кафедра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n-lt"/>
                          <a:ea typeface="Calibri"/>
                          <a:cs typeface="Times New Roman"/>
                        </a:rPr>
                        <a:t>Научный руководитель</a:t>
                      </a:r>
                      <a:endParaRPr lang="ru-RU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6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01.06.01 Математика и механика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Механика деформируемого твердого тела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СМиПМ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Иванов С.П., д.т.н., проф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4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Динамика, прочность машин, приборов и аппаратуры 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03.06.01 Физика и астрономия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Радиофизика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ВМ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Иванов В.А., 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д.ф.-м.н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., проф.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Иванов Д.В., 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д.ф.-м.н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., доц.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РТиС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+mn-lt"/>
                          <a:ea typeface="Calibri"/>
                          <a:cs typeface="Times New Roman"/>
                        </a:rPr>
                        <a:t>Рябова Н.В., д.ф.-м.н., проф.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8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06.06.01 Биологические науки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Биотехнология (в т.ч. </a:t>
                      </a:r>
                      <a:r>
                        <a:rPr lang="ru-RU" sz="1200" dirty="0" err="1">
                          <a:latin typeface="+mn-lt"/>
                          <a:ea typeface="Times New Roman"/>
                          <a:cs typeface="Times New Roman"/>
                        </a:rPr>
                        <a:t>бионанотехнологии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ЛКСиБ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Шургин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 А.И., 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к.с.-х.н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., доц.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022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08.06.01</a:t>
                      </a:r>
                      <a:r>
                        <a:rPr lang="ru-RU" sz="1200" b="1" dirty="0">
                          <a:latin typeface="+mn-lt"/>
                          <a:ea typeface="Times New Roman"/>
                          <a:cs typeface="Times New Roman"/>
                        </a:rPr>
                        <a:t> Техника и технологии строительства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Строительные конструкции, здания и сооружения 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СКиВС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Поздеев В.Г., к.т.н., доц.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Котлов 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В.Г., к.т.н., доц.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Актуганов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А.Н., к.т.н., доц.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Соловьев Н.П., к.т.н., доц.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Соколов Б.С.</a:t>
                      </a: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1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ПЗ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Хинканин А.П., к.т.н., доц.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Муреев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П.Н., к.т.н., доц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2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/>
                        </a:rPr>
                        <a:t>Строительные материалы и изделия 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СТиАД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Кононова О.В., к.т.н., доц.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Краснов 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А.М., д.т.н., проф.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396" marR="33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78875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7662</TotalTime>
  <Words>2343</Words>
  <Application>Microsoft Office PowerPoint</Application>
  <PresentationFormat>Экран (4:3)</PresentationFormat>
  <Paragraphs>401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1_Тема Office</vt:lpstr>
      <vt:lpstr>ОБУЧЕНИЕ В АСПИРАНТУРЕ ПГТУ</vt:lpstr>
      <vt:lpstr>Уровни высшего образования </vt:lpstr>
      <vt:lpstr>Презентация PowerPoint</vt:lpstr>
      <vt:lpstr>Формы обучения в аспирантуре</vt:lpstr>
      <vt:lpstr>Диссертационные советы, действующие на базе ПГТУ</vt:lpstr>
      <vt:lpstr>Презентация PowerPoint</vt:lpstr>
      <vt:lpstr>Направления подготовки в аспирантуре ПГТУ</vt:lpstr>
      <vt:lpstr>Направления подготовки в аспирантуре ПГТУ</vt:lpstr>
      <vt:lpstr>Научное руководство аспирантами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Вступительные испытания в аспирантуру</vt:lpstr>
      <vt:lpstr>Список документов, подаваемых при поступлении в аспирантуру</vt:lpstr>
      <vt:lpstr>План приема на бюджетные места</vt:lpstr>
      <vt:lpstr>Виды стипендий для аспирантов</vt:lpstr>
      <vt:lpstr>Контакты</vt:lpstr>
      <vt:lpstr>БЛАГОДАРЮ ЗА ВНИМАНИЕ!</vt:lpstr>
    </vt:vector>
  </TitlesOfParts>
  <Company>Марийский государственный технический университет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service</dc:creator>
  <cp:lastModifiedBy>service</cp:lastModifiedBy>
  <cp:revision>489</cp:revision>
  <cp:lastPrinted>2013-04-16T10:15:23Z</cp:lastPrinted>
  <dcterms:created xsi:type="dcterms:W3CDTF">2012-01-21T07:20:41Z</dcterms:created>
  <dcterms:modified xsi:type="dcterms:W3CDTF">2016-06-28T11:19:48Z</dcterms:modified>
</cp:coreProperties>
</file>